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1" r:id="rId4"/>
    <p:sldId id="282" r:id="rId5"/>
    <p:sldId id="283" r:id="rId6"/>
    <p:sldId id="280" r:id="rId7"/>
    <p:sldId id="273" r:id="rId8"/>
    <p:sldId id="277" r:id="rId9"/>
    <p:sldId id="278" r:id="rId10"/>
    <p:sldId id="279" r:id="rId11"/>
    <p:sldId id="262" r:id="rId12"/>
    <p:sldId id="284" r:id="rId13"/>
    <p:sldId id="263" r:id="rId14"/>
    <p:sldId id="264" r:id="rId15"/>
    <p:sldId id="265" r:id="rId16"/>
    <p:sldId id="285" r:id="rId17"/>
    <p:sldId id="267" r:id="rId18"/>
    <p:sldId id="268" r:id="rId19"/>
    <p:sldId id="269" r:id="rId20"/>
    <p:sldId id="270" r:id="rId21"/>
    <p:sldId id="286" r:id="rId22"/>
    <p:sldId id="287" r:id="rId23"/>
    <p:sldId id="291" r:id="rId24"/>
    <p:sldId id="288" r:id="rId25"/>
    <p:sldId id="289" r:id="rId26"/>
    <p:sldId id="293" r:id="rId27"/>
    <p:sldId id="294" r:id="rId28"/>
    <p:sldId id="295" r:id="rId29"/>
    <p:sldId id="292" r:id="rId30"/>
    <p:sldId id="290" r:id="rId31"/>
    <p:sldId id="296" r:id="rId32"/>
    <p:sldId id="297" r:id="rId33"/>
    <p:sldId id="298" r:id="rId34"/>
    <p:sldId id="299" r:id="rId35"/>
    <p:sldId id="271" r:id="rId36"/>
    <p:sldId id="300" r:id="rId37"/>
    <p:sldId id="301" r:id="rId38"/>
    <p:sldId id="261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63"/>
  </p:normalViewPr>
  <p:slideViewPr>
    <p:cSldViewPr snapToGrid="0" snapToObjects="1">
      <p:cViewPr varScale="1">
        <p:scale>
          <a:sx n="113" d="100"/>
          <a:sy n="113" d="100"/>
        </p:scale>
        <p:origin x="5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64B4D-1B49-AB42-89D9-40B9665B7EF8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669D4-F150-DB4E-81AF-58D0D0906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1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89490"/>
            <a:ext cx="7886700" cy="99417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effectLst/>
              </a:defRPr>
            </a:lvl1pPr>
          </a:lstStyle>
          <a:p>
            <a:r>
              <a:rPr lang="en-US" dirty="0" err="1">
                <a:effectLst/>
                <a:latin typeface="Arial" charset="0"/>
              </a:rPr>
              <a:t>Nequiam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dere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reiunt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officia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nimiligentia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nobit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omnimendis</a:t>
            </a:r>
            <a:r>
              <a:rPr lang="en-US" dirty="0">
                <a:effectLst/>
                <a:latin typeface="Arial" charset="0"/>
              </a:rPr>
              <a:t> in </a:t>
            </a:r>
            <a:r>
              <a:rPr lang="en-US" dirty="0" err="1">
                <a:effectLst/>
                <a:latin typeface="Arial" charset="0"/>
              </a:rPr>
              <a:t>conserf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erciendam</a:t>
            </a:r>
            <a:r>
              <a:rPr lang="en-US" dirty="0">
                <a:effectLst/>
                <a:latin typeface="Arial" charset="0"/>
              </a:rPr>
              <a:t>, </a:t>
            </a:r>
            <a:r>
              <a:rPr lang="en-US" dirty="0" err="1">
                <a:effectLst/>
                <a:latin typeface="Arial" charset="0"/>
              </a:rPr>
              <a:t>consed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quia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sam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quidererfero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eaquo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dolorempos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maior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aut</a:t>
            </a:r>
            <a:r>
              <a:rPr lang="en-US" dirty="0">
                <a:effectLst/>
                <a:latin typeface="Arial" charset="0"/>
              </a:rPr>
              <a:t> lit </a:t>
            </a:r>
            <a:r>
              <a:rPr lang="en-US" dirty="0" err="1">
                <a:effectLst/>
                <a:latin typeface="Arial" charset="0"/>
              </a:rPr>
              <a:t>destibe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arundam</a:t>
            </a:r>
            <a:r>
              <a:rPr lang="en-US" dirty="0">
                <a:effectLst/>
                <a:latin typeface="Arial" charset="0"/>
              </a:rPr>
              <a:t> et qui </a:t>
            </a:r>
            <a:r>
              <a:rPr lang="en-US" dirty="0" err="1">
                <a:effectLst/>
                <a:latin typeface="Arial" charset="0"/>
              </a:rPr>
              <a:t>delitae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dolectur</a:t>
            </a:r>
            <a:r>
              <a:rPr lang="en-US" dirty="0">
                <a:effectLst/>
                <a:latin typeface="Arial" charset="0"/>
              </a:rPr>
              <a:t>?</a:t>
            </a:r>
          </a:p>
          <a:p>
            <a:endParaRPr lang="en-US" dirty="0">
              <a:effectLst/>
              <a:latin typeface="Arial" charset="0"/>
            </a:endParaRPr>
          </a:p>
          <a:p>
            <a:r>
              <a:rPr lang="en-US" dirty="0" err="1">
                <a:effectLst/>
                <a:latin typeface="Arial" charset="0"/>
              </a:rPr>
              <a:t>Agnisit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asitem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si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corro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conseque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delicitat</a:t>
            </a:r>
            <a:r>
              <a:rPr lang="en-US" dirty="0">
                <a:effectLst/>
                <a:latin typeface="Arial" charset="0"/>
              </a:rPr>
              <a:t> la </a:t>
            </a:r>
            <a:r>
              <a:rPr lang="en-US" dirty="0" err="1">
                <a:effectLst/>
                <a:latin typeface="Arial" charset="0"/>
              </a:rPr>
              <a:t>volupta</a:t>
            </a:r>
            <a:r>
              <a:rPr lang="en-US" dirty="0">
                <a:effectLst/>
                <a:latin typeface="Arial" charset="0"/>
              </a:rPr>
              <a:t> id </a:t>
            </a:r>
            <a:r>
              <a:rPr lang="en-US" dirty="0" err="1">
                <a:effectLst/>
                <a:latin typeface="Arial" charset="0"/>
              </a:rPr>
              <a:t>quat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harchil</a:t>
            </a:r>
            <a:r>
              <a:rPr lang="en-US" dirty="0">
                <a:effectLst/>
                <a:latin typeface="Arial" charset="0"/>
              </a:rPr>
              <a:t> </a:t>
            </a:r>
            <a:r>
              <a:rPr lang="en-US" dirty="0" err="1">
                <a:effectLst/>
                <a:latin typeface="Arial" charset="0"/>
              </a:rPr>
              <a:t>inciunt</a:t>
            </a:r>
            <a:r>
              <a:rPr lang="en-US" dirty="0">
                <a:effectLst/>
                <a:latin typeface="Arial" charset="0"/>
              </a:rPr>
              <a:t>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462"/>
            <a:ext cx="8178800" cy="3128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31800" y="4672013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013"/>
            <a:ext cx="28956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1000" y="4672013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E898DC-67C6-4952-BD6D-A93BC2C186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85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81505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517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7" r:id="rId3"/>
    <p:sldLayoutId id="2147483669" r:id="rId4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Sender based and </a:t>
            </a:r>
            <a:r>
              <a:rPr lang="en-US" dirty="0" err="1"/>
              <a:t>Reciever</a:t>
            </a:r>
            <a:r>
              <a:rPr lang="en-US" dirty="0"/>
              <a:t> based flooding in MANETS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94669" y="4204289"/>
            <a:ext cx="2498008" cy="375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l"/>
            <a:r>
              <a:rPr lang="en-US" sz="2000" dirty="0"/>
              <a:t>Computer Science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2148E35-B6CB-4B4C-A389-78092F616CE2}"/>
              </a:ext>
            </a:extLst>
          </p:cNvPr>
          <p:cNvSpPr txBox="1"/>
          <p:nvPr/>
        </p:nvSpPr>
        <p:spPr>
          <a:xfrm>
            <a:off x="2459115" y="2819848"/>
            <a:ext cx="4225770" cy="825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Chaitanya Sai Kumar Talluru</a:t>
            </a:r>
          </a:p>
          <a:p>
            <a:pPr marR="635" algn="ctr">
              <a:lnSpc>
                <a:spcPct val="100000"/>
              </a:lnSpc>
            </a:pP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Venkata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Bharath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"/>
                <a:cs typeface="Calibri"/>
              </a:rPr>
              <a:t>Malapati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152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92" y="176576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Fast geometric disk covering in a quadrant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83" y="1507889"/>
            <a:ext cx="2997017" cy="2725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56" y="1170747"/>
            <a:ext cx="6226627" cy="33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9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05"/>
          <p:cNvGrpSpPr>
            <a:grpSpLocks/>
          </p:cNvGrpSpPr>
          <p:nvPr/>
        </p:nvGrpSpPr>
        <p:grpSpPr bwMode="auto">
          <a:xfrm>
            <a:off x="3098006" y="1603529"/>
            <a:ext cx="2158604" cy="2286000"/>
            <a:chOff x="3455" y="1248"/>
            <a:chExt cx="1813" cy="1920"/>
          </a:xfrm>
        </p:grpSpPr>
        <p:grpSp>
          <p:nvGrpSpPr>
            <p:cNvPr id="5" name="Group 247"/>
            <p:cNvGrpSpPr>
              <a:grpSpLocks/>
            </p:cNvGrpSpPr>
            <p:nvPr/>
          </p:nvGrpSpPr>
          <p:grpSpPr bwMode="auto">
            <a:xfrm>
              <a:off x="3455" y="1248"/>
              <a:ext cx="1813" cy="1920"/>
              <a:chOff x="3375" y="1478"/>
              <a:chExt cx="1935" cy="2060"/>
            </a:xfrm>
          </p:grpSpPr>
          <p:grpSp>
            <p:nvGrpSpPr>
              <p:cNvPr id="9" name="Group 248"/>
              <p:cNvGrpSpPr>
                <a:grpSpLocks/>
              </p:cNvGrpSpPr>
              <p:nvPr/>
            </p:nvGrpSpPr>
            <p:grpSpPr bwMode="auto">
              <a:xfrm>
                <a:off x="3375" y="1478"/>
                <a:ext cx="1935" cy="2060"/>
                <a:chOff x="3375" y="1478"/>
                <a:chExt cx="1935" cy="2060"/>
              </a:xfrm>
            </p:grpSpPr>
            <p:grpSp>
              <p:nvGrpSpPr>
                <p:cNvPr id="17" name="Group 249"/>
                <p:cNvGrpSpPr>
                  <a:grpSpLocks/>
                </p:cNvGrpSpPr>
                <p:nvPr/>
              </p:nvGrpSpPr>
              <p:grpSpPr bwMode="auto">
                <a:xfrm>
                  <a:off x="3759" y="209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50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51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sp>
              <p:nvSpPr>
                <p:cNvPr id="18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3456" y="176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9" name="Line 253"/>
                <p:cNvSpPr>
                  <a:spLocks noChangeShapeType="1"/>
                </p:cNvSpPr>
                <p:nvPr/>
              </p:nvSpPr>
              <p:spPr bwMode="auto">
                <a:xfrm>
                  <a:off x="3392" y="172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20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4223" y="1766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1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4223" y="3308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3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Text Box 256"/>
                <p:cNvSpPr txBox="1">
                  <a:spLocks noChangeArrowheads="1"/>
                </p:cNvSpPr>
                <p:nvPr/>
              </p:nvSpPr>
              <p:spPr bwMode="auto">
                <a:xfrm>
                  <a:off x="5021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4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" name="Text Box 257"/>
                <p:cNvSpPr txBox="1">
                  <a:spLocks noChangeArrowheads="1"/>
                </p:cNvSpPr>
                <p:nvPr/>
              </p:nvSpPr>
              <p:spPr bwMode="auto">
                <a:xfrm>
                  <a:off x="3425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2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4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3600" y="1478"/>
                  <a:ext cx="1516" cy="671"/>
                  <a:chOff x="2406" y="3464"/>
                  <a:chExt cx="1315" cy="602"/>
                </a:xfrm>
              </p:grpSpPr>
              <p:sp>
                <p:nvSpPr>
                  <p:cNvPr id="43" name="Oval 2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20" y="3991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4" name="Oval 2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3" y="3915"/>
                    <a:ext cx="79" cy="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5" name="Oval 2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17" y="3653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6" name="Oval 2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12" y="374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7" name="Oval 2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6" y="3782"/>
                    <a:ext cx="80" cy="7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8" name="Oval 2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17" y="346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9" name="Oval 2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641" y="3547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5" name="Group 266"/>
                <p:cNvGrpSpPr>
                  <a:grpSpLocks/>
                </p:cNvGrpSpPr>
                <p:nvPr/>
              </p:nvGrpSpPr>
              <p:grpSpPr bwMode="auto">
                <a:xfrm>
                  <a:off x="3440" y="1678"/>
                  <a:ext cx="1198" cy="1156"/>
                  <a:chOff x="1119" y="1960"/>
                  <a:chExt cx="1198" cy="1156"/>
                </a:xfrm>
              </p:grpSpPr>
              <p:sp>
                <p:nvSpPr>
                  <p:cNvPr id="41" name="Oval 267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2" name="Oval 268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6" name="Group 269"/>
                <p:cNvGrpSpPr>
                  <a:grpSpLocks/>
                </p:cNvGrpSpPr>
                <p:nvPr/>
              </p:nvGrpSpPr>
              <p:grpSpPr bwMode="auto">
                <a:xfrm>
                  <a:off x="3872" y="1630"/>
                  <a:ext cx="1198" cy="1156"/>
                  <a:chOff x="1119" y="1960"/>
                  <a:chExt cx="1198" cy="1156"/>
                </a:xfrm>
              </p:grpSpPr>
              <p:sp>
                <p:nvSpPr>
                  <p:cNvPr id="39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40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" name="Group 272"/>
                <p:cNvGrpSpPr>
                  <a:grpSpLocks/>
                </p:cNvGrpSpPr>
                <p:nvPr/>
              </p:nvGrpSpPr>
              <p:grpSpPr bwMode="auto">
                <a:xfrm>
                  <a:off x="3395" y="1710"/>
                  <a:ext cx="1852" cy="553"/>
                  <a:chOff x="3332" y="1728"/>
                  <a:chExt cx="1852" cy="553"/>
                </a:xfrm>
              </p:grpSpPr>
              <p:sp>
                <p:nvSpPr>
                  <p:cNvPr id="34" name="Line 2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2" y="1824"/>
                    <a:ext cx="452" cy="455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35" name="Line 27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2" y="1728"/>
                    <a:ext cx="549" cy="553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36" name="Freeform 275"/>
                  <p:cNvSpPr>
                    <a:spLocks/>
                  </p:cNvSpPr>
                  <p:nvPr/>
                </p:nvSpPr>
                <p:spPr bwMode="auto">
                  <a:xfrm>
                    <a:off x="3888" y="2112"/>
                    <a:ext cx="842" cy="168"/>
                  </a:xfrm>
                  <a:custGeom>
                    <a:avLst/>
                    <a:gdLst>
                      <a:gd name="T0" fmla="*/ 0 w 816"/>
                      <a:gd name="T1" fmla="*/ 144 h 144"/>
                      <a:gd name="T2" fmla="*/ 432 w 816"/>
                      <a:gd name="T3" fmla="*/ 0 h 144"/>
                      <a:gd name="T4" fmla="*/ 816 w 816"/>
                      <a:gd name="T5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6" h="144">
                        <a:moveTo>
                          <a:pt x="0" y="144"/>
                        </a:moveTo>
                        <a:cubicBezTo>
                          <a:pt x="148" y="72"/>
                          <a:pt x="296" y="0"/>
                          <a:pt x="432" y="0"/>
                        </a:cubicBezTo>
                        <a:cubicBezTo>
                          <a:pt x="568" y="0"/>
                          <a:pt x="752" y="120"/>
                          <a:pt x="816" y="144"/>
                        </a:cubicBezTo>
                      </a:path>
                    </a:pathLst>
                  </a:custGeom>
                  <a:noFill/>
                  <a:ln w="44450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37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3432" y="1825"/>
                    <a:ext cx="313" cy="31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38" name="Line 27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1920"/>
                    <a:ext cx="288" cy="28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8" name="Group 278"/>
                <p:cNvGrpSpPr>
                  <a:grpSpLocks/>
                </p:cNvGrpSpPr>
                <p:nvPr/>
              </p:nvGrpSpPr>
              <p:grpSpPr bwMode="auto">
                <a:xfrm>
                  <a:off x="3902" y="1710"/>
                  <a:ext cx="1393" cy="924"/>
                  <a:chOff x="3839" y="1728"/>
                  <a:chExt cx="1393" cy="924"/>
                </a:xfrm>
              </p:grpSpPr>
              <p:sp>
                <p:nvSpPr>
                  <p:cNvPr id="32" name="Text Box 2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39" y="2257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  <p:sp>
                <p:nvSpPr>
                  <p:cNvPr id="33" name="Text Box 2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1728"/>
                    <a:ext cx="384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9" name="Group 281"/>
                <p:cNvGrpSpPr>
                  <a:grpSpLocks/>
                </p:cNvGrpSpPr>
                <p:nvPr/>
              </p:nvGrpSpPr>
              <p:grpSpPr bwMode="auto">
                <a:xfrm>
                  <a:off x="3375" y="1854"/>
                  <a:ext cx="1488" cy="920"/>
                  <a:chOff x="3312" y="1872"/>
                  <a:chExt cx="1488" cy="920"/>
                </a:xfrm>
              </p:grpSpPr>
              <p:sp>
                <p:nvSpPr>
                  <p:cNvPr id="30" name="Text Box 2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1872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  <p:sp>
                <p:nvSpPr>
                  <p:cNvPr id="31" name="Text Box 2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1" y="2397"/>
                    <a:ext cx="289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0" name="Group 284"/>
              <p:cNvGrpSpPr>
                <a:grpSpLocks/>
              </p:cNvGrpSpPr>
              <p:nvPr/>
            </p:nvGrpSpPr>
            <p:grpSpPr bwMode="auto">
              <a:xfrm>
                <a:off x="3503" y="1584"/>
                <a:ext cx="1633" cy="1156"/>
                <a:chOff x="3518" y="1584"/>
                <a:chExt cx="1633" cy="1156"/>
              </a:xfrm>
            </p:grpSpPr>
            <p:grpSp>
              <p:nvGrpSpPr>
                <p:cNvPr id="11" name="Group 285"/>
                <p:cNvGrpSpPr>
                  <a:grpSpLocks/>
                </p:cNvGrpSpPr>
                <p:nvPr/>
              </p:nvGrpSpPr>
              <p:grpSpPr bwMode="auto">
                <a:xfrm>
                  <a:off x="3696" y="158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15" name="Oval 286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6" name="Oval 287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2" name="Group 288"/>
                <p:cNvGrpSpPr>
                  <a:grpSpLocks/>
                </p:cNvGrpSpPr>
                <p:nvPr/>
              </p:nvGrpSpPr>
              <p:grpSpPr bwMode="auto">
                <a:xfrm>
                  <a:off x="3518" y="1998"/>
                  <a:ext cx="1633" cy="415"/>
                  <a:chOff x="3455" y="2016"/>
                  <a:chExt cx="1633" cy="415"/>
                </a:xfrm>
              </p:grpSpPr>
              <p:sp>
                <p:nvSpPr>
                  <p:cNvPr id="13" name="Text Box 28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55" y="2016"/>
                    <a:ext cx="288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  <p:sp>
                <p:nvSpPr>
                  <p:cNvPr id="14" name="Text Box 2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2161"/>
                    <a:ext cx="337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</p:grpSp>
          </p:grpSp>
        </p:grpSp>
        <p:sp>
          <p:nvSpPr>
            <p:cNvPr id="6" name="Text Box 299"/>
            <p:cNvSpPr txBox="1">
              <a:spLocks noChangeArrowheads="1"/>
            </p:cNvSpPr>
            <p:nvPr/>
          </p:nvSpPr>
          <p:spPr bwMode="auto">
            <a:xfrm>
              <a:off x="4080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D1</a:t>
              </a:r>
            </a:p>
          </p:txBody>
        </p:sp>
        <p:sp>
          <p:nvSpPr>
            <p:cNvPr id="7" name="Text Box 300"/>
            <p:cNvSpPr txBox="1">
              <a:spLocks noChangeArrowheads="1"/>
            </p:cNvSpPr>
            <p:nvPr/>
          </p:nvSpPr>
          <p:spPr bwMode="auto">
            <a:xfrm>
              <a:off x="4272" y="1872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D2</a:t>
              </a:r>
              <a:endParaRPr lang="en-US" altLang="en-US" sz="1013"/>
            </a:p>
          </p:txBody>
        </p:sp>
        <p:sp>
          <p:nvSpPr>
            <p:cNvPr id="8" name="Text Box 301"/>
            <p:cNvSpPr txBox="1">
              <a:spLocks noChangeArrowheads="1"/>
            </p:cNvSpPr>
            <p:nvPr/>
          </p:nvSpPr>
          <p:spPr bwMode="auto">
            <a:xfrm>
              <a:off x="4464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D3</a:t>
              </a:r>
              <a:endParaRPr lang="en-US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9199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Step 1 of the algorithm can be implemented in O(n log n) time using, e.g., an adaptation of the divide-and-conquer algorithm </a:t>
            </a:r>
          </a:p>
          <a:p>
            <a:r>
              <a:rPr lang="en-US" dirty="0"/>
              <a:t>The binary searches in step 2 also take O(n log n) time</a:t>
            </a:r>
          </a:p>
          <a:p>
            <a:r>
              <a:rPr lang="en-US" dirty="0"/>
              <a:t>Finally, the Interval Hitting Algorithm can be implemented in O(n log n).</a:t>
            </a:r>
          </a:p>
          <a:p>
            <a:r>
              <a:rPr lang="en-US" dirty="0"/>
              <a:t>Indeed, an interval is hit by the disk </a:t>
            </a:r>
            <a:r>
              <a:rPr lang="en-US" dirty="0" err="1"/>
              <a:t>Dlast</a:t>
            </a:r>
            <a:r>
              <a:rPr lang="en-US" dirty="0"/>
              <a:t>(p) if its left covering disk is before </a:t>
            </a:r>
            <a:r>
              <a:rPr lang="en-US" dirty="0" err="1"/>
              <a:t>Dlast</a:t>
            </a:r>
            <a:r>
              <a:rPr lang="en-US" dirty="0"/>
              <a:t>(p) in the skyline S. </a:t>
            </a:r>
          </a:p>
          <a:p>
            <a:r>
              <a:rPr lang="en-US" dirty="0"/>
              <a:t>Therefore, by traversing all intervals sorted in ascending order of their left ends </a:t>
            </a:r>
            <a:r>
              <a:rPr lang="en-US" dirty="0" err="1"/>
              <a:t>Dfirst</a:t>
            </a:r>
            <a:r>
              <a:rPr lang="en-US" dirty="0"/>
              <a:t>(p), we can delete each hit interval in constant time per interval.</a:t>
            </a:r>
          </a:p>
        </p:txBody>
      </p:sp>
    </p:spTree>
    <p:extLst>
      <p:ext uri="{BB962C8B-B14F-4D97-AF65-F5344CB8AC3E}">
        <p14:creationId xmlns:p14="http://schemas.microsoft.com/office/powerpoint/2010/main" val="290488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 of Algorithm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3892550" cy="3263504"/>
          </a:xfrm>
        </p:spPr>
        <p:txBody>
          <a:bodyPr/>
          <a:lstStyle/>
          <a:p>
            <a:r>
              <a:rPr lang="en-US" dirty="0"/>
              <a:t>Figure gives an instance when the optimum disk cover consisting of skyline disks has size 2, while there is a single (</a:t>
            </a:r>
            <a:r>
              <a:rPr lang="en-US" dirty="0" err="1"/>
              <a:t>nonskyline</a:t>
            </a:r>
            <a:r>
              <a:rPr lang="en-US" dirty="0"/>
              <a:t>) disk covering the two points of 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59" y="1369219"/>
            <a:ext cx="3786728" cy="33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35" y="89490"/>
            <a:ext cx="824683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Exact combinatorial disk covering in a quadrant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" y="1219200"/>
            <a:ext cx="6473783" cy="346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1580770"/>
            <a:ext cx="2404155" cy="22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runtime of algorithm 3 is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All </a:t>
                </a:r>
                <a:r>
                  <a:rPr lang="en-US" dirty="0" err="1"/>
                  <a:t>setps</a:t>
                </a:r>
                <a:r>
                  <a:rPr lang="en-US" dirty="0"/>
                  <a:t> except 4, will be completed in O(n)</a:t>
                </a:r>
              </a:p>
              <a:p>
                <a:r>
                  <a:rPr lang="en-US" dirty="0"/>
                  <a:t>In </a:t>
                </a:r>
                <a:r>
                  <a:rPr lang="en-US" dirty="0" err="1"/>
                  <a:t>setp</a:t>
                </a:r>
                <a:r>
                  <a:rPr lang="en-US" dirty="0"/>
                  <a:t> 4 we use netted loops as a result we get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04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– </a:t>
            </a:r>
            <a:r>
              <a:rPr lang="en-US" dirty="0" err="1"/>
              <a:t>Reciever</a:t>
            </a:r>
            <a:r>
              <a:rPr lang="en-US" dirty="0"/>
              <a:t> Based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 of RBF in MANET’s</a:t>
            </a:r>
          </a:p>
          <a:p>
            <a:r>
              <a:rPr lang="en-US" dirty="0"/>
              <a:t>RBF algorithm work flow</a:t>
            </a:r>
          </a:p>
          <a:p>
            <a:r>
              <a:rPr lang="en-US" dirty="0"/>
              <a:t>coverage condition of RBF</a:t>
            </a:r>
          </a:p>
          <a:p>
            <a:r>
              <a:rPr lang="en-US" dirty="0"/>
              <a:t>RBF Algorithm 1</a:t>
            </a:r>
          </a:p>
          <a:p>
            <a:r>
              <a:rPr lang="en-US" dirty="0"/>
              <a:t>RBF-E1 algorithm</a:t>
            </a:r>
          </a:p>
          <a:p>
            <a:r>
              <a:rPr lang="en-US" dirty="0"/>
              <a:t>RBF-E2 algorithm</a:t>
            </a:r>
          </a:p>
          <a:p>
            <a:r>
              <a:rPr lang="en-US" dirty="0"/>
              <a:t>Simulations and Results</a:t>
            </a:r>
          </a:p>
          <a:p>
            <a:r>
              <a:rPr lang="en-US" dirty="0"/>
              <a:t>Conclusions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1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SBF Vs RBF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sender-based flooding algorithm selects a subset of neighbors for a forwarding node to be the next hop forwarding nodes. </a:t>
            </a:r>
          </a:p>
          <a:p>
            <a:r>
              <a:rPr lang="en-US" dirty="0"/>
              <a:t>When a node decides to forward the flooding message, it attaches the list of its forwarding neighbors to the flooding message. i.e. along with message F – set information is forwarded to nodes.</a:t>
            </a:r>
          </a:p>
          <a:p>
            <a:r>
              <a:rPr lang="en-US" dirty="0"/>
              <a:t>A receiver-based flooding algorithm does not need to attach additional information to the flooding message. </a:t>
            </a:r>
          </a:p>
          <a:p>
            <a:r>
              <a:rPr lang="en-US" dirty="0"/>
              <a:t>Using a receiver-based algorithm, a node makes its forwarding decision when it receives the message.</a:t>
            </a:r>
          </a:p>
        </p:txBody>
      </p:sp>
    </p:spTree>
    <p:extLst>
      <p:ext uri="{BB962C8B-B14F-4D97-AF65-F5344CB8AC3E}">
        <p14:creationId xmlns:p14="http://schemas.microsoft.com/office/powerpoint/2010/main" val="121660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of RBF in MANET’s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following are variants of RBF algorithms</a:t>
                </a:r>
              </a:p>
              <a:p>
                <a:r>
                  <a:rPr lang="en-US" dirty="0"/>
                  <a:t>Scalable Broadcast Algorithm (SBA) by </a:t>
                </a:r>
                <a:r>
                  <a:rPr lang="en-US" dirty="0" err="1"/>
                  <a:t>peng</a:t>
                </a:r>
                <a:r>
                  <a:rPr lang="en-US" dirty="0"/>
                  <a:t> – 2 hop topology required – can be extended to  1 – hop.</a:t>
                </a:r>
              </a:p>
              <a:p>
                <a:r>
                  <a:rPr lang="en-US" dirty="0"/>
                  <a:t>Wu and Dai proposed a new algorithm efficient than SBA by reducing redundant transfer information. –  </a:t>
                </a:r>
                <a:r>
                  <a:rPr lang="en-US" dirty="0" err="1"/>
                  <a:t>atleast</a:t>
                </a:r>
                <a:r>
                  <a:rPr lang="en-US" dirty="0"/>
                  <a:t> 2 hop topology .</a:t>
                </a:r>
              </a:p>
              <a:p>
                <a:r>
                  <a:rPr lang="en-US" dirty="0" err="1"/>
                  <a:t>Khabbazian</a:t>
                </a:r>
                <a:r>
                  <a:rPr lang="en-US" dirty="0"/>
                  <a:t> using location information of 2 hop – extended to 1 hop – but can be implemented in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224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15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5" y="31433"/>
            <a:ext cx="7886700" cy="994172"/>
          </a:xfrm>
        </p:spPr>
        <p:txBody>
          <a:bodyPr/>
          <a:lstStyle/>
          <a:p>
            <a:r>
              <a:rPr lang="en-US" dirty="0"/>
              <a:t>RBF algorithm work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14" y="1081314"/>
            <a:ext cx="3889829" cy="3551409"/>
          </a:xfrm>
        </p:spPr>
        <p:txBody>
          <a:bodyPr/>
          <a:lstStyle/>
          <a:p>
            <a:pPr algn="just"/>
            <a:r>
              <a:rPr lang="en-US" dirty="0"/>
              <a:t>when a node has a message to transmit, it initiates a defer timer by a random number and starts listening to the channel.</a:t>
            </a:r>
          </a:p>
          <a:p>
            <a:pPr algn="just"/>
            <a:r>
              <a:rPr lang="en-US" dirty="0"/>
              <a:t> The node continues to listen until the channel is idle, then it starts decreasing the defer timer at the end of each time unit. </a:t>
            </a:r>
          </a:p>
          <a:p>
            <a:pPr algn="just"/>
            <a:r>
              <a:rPr lang="en-US" dirty="0"/>
              <a:t>The message is broadcasted when the defer timer expires.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1823357"/>
            <a:ext cx="49053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2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– Sender Based 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Flooding</a:t>
            </a:r>
          </a:p>
          <a:p>
            <a:r>
              <a:rPr lang="en-US" dirty="0"/>
              <a:t>Broadcast storm</a:t>
            </a:r>
          </a:p>
          <a:p>
            <a:r>
              <a:rPr lang="en-US" dirty="0"/>
              <a:t>Minimum Forwarding Set Problem</a:t>
            </a:r>
          </a:p>
          <a:p>
            <a:r>
              <a:rPr lang="en-US" dirty="0"/>
              <a:t>Partition Based Algorithm</a:t>
            </a:r>
          </a:p>
          <a:p>
            <a:r>
              <a:rPr lang="en-US" dirty="0"/>
              <a:t>Fast geometric disk covering in a quadrant </a:t>
            </a:r>
          </a:p>
          <a:p>
            <a:r>
              <a:rPr lang="en-US" dirty="0"/>
              <a:t>Exact combinatorial disk covering in a quadrant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6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78" y="9605"/>
            <a:ext cx="7886700" cy="994172"/>
          </a:xfrm>
        </p:spPr>
        <p:txBody>
          <a:bodyPr/>
          <a:lstStyle/>
          <a:p>
            <a:r>
              <a:rPr lang="en-US" dirty="0"/>
              <a:t>coverage condition of RBF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0892" y="1003777"/>
                <a:ext cx="5206093" cy="3263504"/>
              </a:xfrm>
            </p:spPr>
            <p:txBody>
              <a:bodyPr/>
              <a:lstStyle/>
              <a:p>
                <a:r>
                  <a:rPr lang="en-US" dirty="0"/>
                  <a:t>Consider a node v receives a flooding message. We use N(v) to denote the set of neighbors of v. During the </a:t>
                </a:r>
                <a:r>
                  <a:rPr lang="en-US" dirty="0" err="1"/>
                  <a:t>defertime</a:t>
                </a:r>
                <a:r>
                  <a:rPr lang="en-US" dirty="0"/>
                  <a:t>, suppose that v receives the same message from its neighbor set S(v)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𝑠𝑢𝑏𝑒𝑡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N(v). </a:t>
                </a:r>
              </a:p>
              <a:p>
                <a:r>
                  <a:rPr lang="en-US" dirty="0"/>
                  <a:t>The cover area of nodes in S(v)is denoted as C(S(v)). We define two subsets of vs neighbors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892" y="1003777"/>
                <a:ext cx="5206093" cy="3263504"/>
              </a:xfrm>
              <a:blipFill rotWithShape="0">
                <a:blip r:embed="rId2"/>
                <a:stretch>
                  <a:fillRect l="-1171" t="-2243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39" y="1581746"/>
            <a:ext cx="3181350" cy="2838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79" y="3648074"/>
            <a:ext cx="2400300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79" y="4040187"/>
            <a:ext cx="40862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5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93" y="-26681"/>
            <a:ext cx="7886700" cy="994172"/>
          </a:xfrm>
        </p:spPr>
        <p:txBody>
          <a:bodyPr/>
          <a:lstStyle/>
          <a:p>
            <a:r>
              <a:rPr lang="en-US" dirty="0"/>
              <a:t>coverage condition of RBF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5" y="1232191"/>
            <a:ext cx="4748893" cy="17776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30" y="1366757"/>
            <a:ext cx="3181350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5" y="3274521"/>
            <a:ext cx="4766129" cy="129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5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1" y="0"/>
            <a:ext cx="7886700" cy="994172"/>
          </a:xfrm>
        </p:spPr>
        <p:txBody>
          <a:bodyPr/>
          <a:lstStyle/>
          <a:p>
            <a:r>
              <a:rPr lang="en-US" dirty="0"/>
              <a:t>RBF Algorithm 1 – Stage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4262664" cy="3263504"/>
          </a:xfrm>
        </p:spPr>
        <p:txBody>
          <a:bodyPr/>
          <a:lstStyle/>
          <a:p>
            <a:r>
              <a:rPr lang="en-US" dirty="0"/>
              <a:t>In the first half of Algorithm we first identify S(v), N(V).</a:t>
            </a:r>
          </a:p>
          <a:p>
            <a:r>
              <a:rPr lang="en-US" dirty="0"/>
              <a:t>Then Compute C(S(V)) -- coverage</a:t>
            </a:r>
          </a:p>
          <a:p>
            <a:r>
              <a:rPr lang="en-US" dirty="0"/>
              <a:t>compute P(v) and Q(v) using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89" y="2863086"/>
            <a:ext cx="4086225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73" y="2964516"/>
            <a:ext cx="2841171" cy="2115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76" y="839155"/>
            <a:ext cx="2627084" cy="23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89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21" y="0"/>
            <a:ext cx="7886700" cy="994172"/>
          </a:xfrm>
        </p:spPr>
        <p:txBody>
          <a:bodyPr/>
          <a:lstStyle/>
          <a:p>
            <a:r>
              <a:rPr lang="en-US" dirty="0"/>
              <a:t>RBF Algorithm 1 – Stage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216819"/>
            <a:ext cx="4560207" cy="3263504"/>
          </a:xfrm>
        </p:spPr>
        <p:txBody>
          <a:bodyPr/>
          <a:lstStyle/>
          <a:p>
            <a:r>
              <a:rPr lang="en-US" dirty="0"/>
              <a:t>In the Second half of Algorithm we check that whether every node in Q(v) is covered by C(P(v)).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84" y="1891225"/>
            <a:ext cx="2841171" cy="2115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916" y="1579212"/>
            <a:ext cx="2627084" cy="23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9" y="2208937"/>
            <a:ext cx="2998835" cy="26827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915" y="4117986"/>
            <a:ext cx="4518932" cy="10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6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083662"/>
            <a:ext cx="8254093" cy="3549061"/>
          </a:xfrm>
        </p:spPr>
        <p:txBody>
          <a:bodyPr/>
          <a:lstStyle/>
          <a:p>
            <a:r>
              <a:rPr lang="en-US" dirty="0"/>
              <a:t>Stage 1 </a:t>
            </a:r>
          </a:p>
          <a:p>
            <a:pPr lvl="1"/>
            <a:r>
              <a:rPr lang="en-US" dirty="0"/>
              <a:t>N(v) is sorted with respect to angles which is done using quick sort as a result it take time O(</a:t>
            </a:r>
            <a:r>
              <a:rPr lang="en-US" dirty="0" err="1"/>
              <a:t>nlogn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Calculating P(v) and Q(v) can be done in O(n), where n – neighbors of node v.</a:t>
            </a:r>
          </a:p>
          <a:p>
            <a:r>
              <a:rPr lang="en-US" dirty="0"/>
              <a:t>Stage 2</a:t>
            </a:r>
          </a:p>
          <a:p>
            <a:pPr lvl="1"/>
            <a:r>
              <a:rPr lang="en-US" dirty="0"/>
              <a:t>Q(v) is sorted with respect to angles in ascending order. </a:t>
            </a:r>
          </a:p>
          <a:p>
            <a:pPr lvl="1"/>
            <a:r>
              <a:rPr lang="en-US" dirty="0"/>
              <a:t>So, Q(v) take O(</a:t>
            </a:r>
            <a:r>
              <a:rPr lang="en-US" dirty="0" err="1"/>
              <a:t>mlog</a:t>
            </a:r>
            <a:r>
              <a:rPr lang="en-US" dirty="0"/>
              <a:t> m), m – no of elements of Q(v)</a:t>
            </a:r>
          </a:p>
          <a:p>
            <a:pPr lvl="1"/>
            <a:r>
              <a:rPr lang="en-US" dirty="0"/>
              <a:t>Computing C(P(v)) takes </a:t>
            </a:r>
            <a:r>
              <a:rPr lang="en-US" dirty="0" err="1"/>
              <a:t>klog</a:t>
            </a:r>
            <a:r>
              <a:rPr lang="en-US" dirty="0"/>
              <a:t> k , k –no of elements of P(V)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r>
              <a:rPr lang="en-US" dirty="0"/>
              <a:t>Finally, since k&lt;= n and m&lt;= n as a result overall time </a:t>
            </a:r>
          </a:p>
          <a:p>
            <a:pPr marL="342900" lvl="1" indent="0">
              <a:buNone/>
            </a:pPr>
            <a:r>
              <a:rPr lang="en-US" dirty="0"/>
              <a:t>Complexity will be O(</a:t>
            </a:r>
            <a:r>
              <a:rPr lang="en-US" dirty="0" err="1"/>
              <a:t>nlog</a:t>
            </a:r>
            <a:r>
              <a:rPr lang="en-US" dirty="0"/>
              <a:t> 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49" y="2528250"/>
            <a:ext cx="2612044" cy="233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0"/>
            <a:ext cx="7886700" cy="994172"/>
          </a:xfrm>
        </p:spPr>
        <p:txBody>
          <a:bodyPr/>
          <a:lstStyle/>
          <a:p>
            <a:r>
              <a:rPr lang="en-US" dirty="0"/>
              <a:t>RBF-E1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984533"/>
            <a:ext cx="4719864" cy="3263504"/>
          </a:xfrm>
        </p:spPr>
        <p:txBody>
          <a:bodyPr/>
          <a:lstStyle/>
          <a:p>
            <a:pPr algn="just"/>
            <a:r>
              <a:rPr lang="en-US" dirty="0"/>
              <a:t>The coverage condition of RBF can be further improved, where nodes in Q(v) only need to be path-covered by nodes in P(v).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u="sng" dirty="0"/>
              <a:t>The coverage condition of RBF-E1:</a:t>
            </a:r>
          </a:p>
          <a:p>
            <a:pPr lvl="1" algn="just"/>
            <a:r>
              <a:rPr lang="en-US" dirty="0"/>
              <a:t>The main idea of RBF-E1 is that a node in Q(v) is only required to be connected to a node in P(v) by a path, instead of directly covered by a node in P(v).</a:t>
            </a:r>
          </a:p>
          <a:p>
            <a:pPr lvl="1" algn="just"/>
            <a:r>
              <a:rPr lang="en-US" dirty="0"/>
              <a:t>The intermediate nodes along the path must have smaller IDs than v.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164998"/>
            <a:ext cx="3619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2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0"/>
            <a:ext cx="7886700" cy="994172"/>
          </a:xfrm>
        </p:spPr>
        <p:txBody>
          <a:bodyPr/>
          <a:lstStyle/>
          <a:p>
            <a:r>
              <a:rPr lang="en-US" dirty="0"/>
              <a:t>RBF-E1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128683"/>
            <a:ext cx="4719864" cy="3263504"/>
          </a:xfrm>
        </p:spPr>
        <p:txBody>
          <a:bodyPr/>
          <a:lstStyle/>
          <a:p>
            <a:pPr algn="just"/>
            <a:r>
              <a:rPr lang="en-US" dirty="0"/>
              <a:t>A maximal independent set of a graph is an independent set that is not a subset of any other independent set.</a:t>
            </a:r>
          </a:p>
          <a:p>
            <a:pPr algn="just"/>
            <a:r>
              <a:rPr lang="en-US" dirty="0"/>
              <a:t>In the implementation of RBF-E1, the neighbor sets of v are used as follows: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164998"/>
            <a:ext cx="36195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10" y="2840264"/>
            <a:ext cx="32575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8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0"/>
            <a:ext cx="7886700" cy="994172"/>
          </a:xfrm>
        </p:spPr>
        <p:txBody>
          <a:bodyPr/>
          <a:lstStyle/>
          <a:p>
            <a:r>
              <a:rPr lang="en-US" dirty="0"/>
              <a:t>RBF-E1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72" y="1164998"/>
            <a:ext cx="3619500" cy="3190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4" y="1657985"/>
            <a:ext cx="5035565" cy="23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0"/>
            <a:ext cx="7886700" cy="994172"/>
          </a:xfrm>
        </p:spPr>
        <p:txBody>
          <a:bodyPr/>
          <a:lstStyle/>
          <a:p>
            <a:r>
              <a:rPr lang="en-US" dirty="0"/>
              <a:t>RBF-E1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72" y="1164998"/>
            <a:ext cx="3619500" cy="3190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164998"/>
                <a:ext cx="4891314" cy="3263504"/>
              </a:xfrm>
            </p:spPr>
            <p:txBody>
              <a:bodyPr/>
              <a:lstStyle/>
              <a:p>
                <a:pPr algn="just"/>
                <a:r>
                  <a:rPr lang="en-US" dirty="0"/>
                  <a:t>First, we compute P(v), Q(v), Q1(v), Q2(v) and time complexity of each computation takes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</a:t>
                </a:r>
              </a:p>
              <a:p>
                <a:pPr algn="just"/>
                <a:r>
                  <a:rPr lang="en-US" dirty="0"/>
                  <a:t>Now, Compute MIS of Q1(v)</a:t>
                </a:r>
              </a:p>
              <a:p>
                <a:pPr algn="just"/>
                <a:r>
                  <a:rPr lang="en-US" dirty="0"/>
                  <a:t>Then check whether exists a path from MIS set generated to P(v) using BFS.</a:t>
                </a:r>
              </a:p>
              <a:p>
                <a:pPr algn="just"/>
                <a:r>
                  <a:rPr lang="en-US" dirty="0"/>
                  <a:t>If all the nodes in MIS are having a path such that the intermediate nodes are less than “v” then there is no need of forwarding message.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164998"/>
                <a:ext cx="4891314" cy="3263504"/>
              </a:xfrm>
              <a:blipFill rotWithShape="0">
                <a:blip r:embed="rId3"/>
                <a:stretch>
                  <a:fillRect l="-1247" t="-2056" r="-1496" b="-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64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42" y="-61657"/>
            <a:ext cx="7886700" cy="994172"/>
          </a:xfrm>
        </p:spPr>
        <p:txBody>
          <a:bodyPr/>
          <a:lstStyle/>
          <a:p>
            <a:r>
              <a:rPr lang="en-US" dirty="0"/>
              <a:t>RBF-E1 algorithm – Time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9506" y="845683"/>
                <a:ext cx="5467351" cy="4239759"/>
              </a:xfrm>
            </p:spPr>
            <p:txBody>
              <a:bodyPr/>
              <a:lstStyle/>
              <a:p>
                <a:r>
                  <a:rPr lang="en-US" dirty="0"/>
                  <a:t>In this approach computation of P(v), Q1(v), Q2(v) and Q(v) takes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Computing MIS for each Q1(v) and Q2(v) will take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), where m is </a:t>
                </a:r>
                <a:r>
                  <a:rPr lang="en-US" dirty="0" err="1"/>
                  <a:t>no:of</a:t>
                </a:r>
                <a:r>
                  <a:rPr lang="en-US" dirty="0"/>
                  <a:t> nodes in Q1(v).</a:t>
                </a:r>
              </a:p>
              <a:p>
                <a:r>
                  <a:rPr lang="en-US" dirty="0"/>
                  <a:t>To find are there any existing paths from generated MIS set to P(v) take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), where k is no:of nodes in P(v).</a:t>
                </a:r>
              </a:p>
              <a:p>
                <a:r>
                  <a:rPr lang="en-US" dirty="0"/>
                  <a:t>We should make sure that every point in Q1(v) or Q2(v) is connected to P(v) and uses all intermediate nodes which are less than “v”.</a:t>
                </a:r>
              </a:p>
              <a:p>
                <a:r>
                  <a:rPr lang="en-US" dirty="0"/>
                  <a:t>Finally, since k&lt;= n and m&lt;= n as a result overall time complexity will be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implementation.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506" y="845683"/>
                <a:ext cx="5467351" cy="4239759"/>
              </a:xfrm>
              <a:blipFill rotWithShape="0">
                <a:blip r:embed="rId2"/>
                <a:stretch>
                  <a:fillRect l="-1115" t="-1727" r="-892"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164998"/>
            <a:ext cx="3619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8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Transmits the flooding message to its neighbors when it is the first time to receive it.</a:t>
            </a:r>
          </a:p>
          <a:p>
            <a:r>
              <a:rPr lang="en-US" dirty="0"/>
              <a:t>Flooding Enables the message transfer even without prior knowledge of topology. </a:t>
            </a:r>
          </a:p>
        </p:txBody>
      </p:sp>
    </p:spTree>
    <p:extLst>
      <p:ext uri="{BB962C8B-B14F-4D97-AF65-F5344CB8AC3E}">
        <p14:creationId xmlns:p14="http://schemas.microsoft.com/office/powerpoint/2010/main" val="65620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-4853"/>
            <a:ext cx="7886700" cy="994172"/>
          </a:xfrm>
        </p:spPr>
        <p:txBody>
          <a:bodyPr/>
          <a:lstStyle/>
          <a:p>
            <a:r>
              <a:rPr lang="en-US" dirty="0"/>
              <a:t>RBF-E2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6" y="989319"/>
            <a:ext cx="7949293" cy="3643404"/>
          </a:xfrm>
        </p:spPr>
        <p:txBody>
          <a:bodyPr/>
          <a:lstStyle/>
          <a:p>
            <a:r>
              <a:rPr lang="en-US" dirty="0"/>
              <a:t>The main idea of RBF-E2 is to reduce the coverage condition of RBF from ‘‘the coverage of nodes’’ to ‘‘the coverage of nodes’ projections’’.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82" y="2108598"/>
            <a:ext cx="561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24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-4853"/>
            <a:ext cx="7886700" cy="994172"/>
          </a:xfrm>
        </p:spPr>
        <p:txBody>
          <a:bodyPr/>
          <a:lstStyle/>
          <a:p>
            <a:r>
              <a:rPr lang="en-US" dirty="0"/>
              <a:t>RBF-E2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848403"/>
            <a:ext cx="5392057" cy="4023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490" y="1269999"/>
            <a:ext cx="3186491" cy="30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-4853"/>
            <a:ext cx="7886700" cy="994172"/>
          </a:xfrm>
        </p:spPr>
        <p:txBody>
          <a:bodyPr/>
          <a:lstStyle/>
          <a:p>
            <a:r>
              <a:rPr lang="en-US" dirty="0"/>
              <a:t>RBF-E2 algorithm Stage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6" y="989319"/>
            <a:ext cx="3526973" cy="3643404"/>
          </a:xfrm>
        </p:spPr>
        <p:txBody>
          <a:bodyPr/>
          <a:lstStyle/>
          <a:p>
            <a:r>
              <a:rPr lang="en-US" dirty="0"/>
              <a:t>The basic idea is to iteratively erase the covered points from the point set, and it can be proved that the iteration ends in constant rounds.</a:t>
            </a:r>
          </a:p>
          <a:p>
            <a:r>
              <a:rPr lang="en-US" dirty="0"/>
              <a:t>We First 1, compute the p(v), q(v) and arc of P(v) i.e. C(P(v)) and angles of Q(v)(start and end angles that intersecting with circle centered at “V”)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95" y="2011093"/>
            <a:ext cx="2361520" cy="2621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59" y="800690"/>
            <a:ext cx="2599915" cy="25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5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-4853"/>
            <a:ext cx="7886700" cy="994172"/>
          </a:xfrm>
        </p:spPr>
        <p:txBody>
          <a:bodyPr/>
          <a:lstStyle/>
          <a:p>
            <a:r>
              <a:rPr lang="en-US" dirty="0"/>
              <a:t>RBF-E2 algorithm Stage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085" y="989319"/>
                <a:ext cx="5602515" cy="3643404"/>
              </a:xfrm>
            </p:spPr>
            <p:txBody>
              <a:bodyPr/>
              <a:lstStyle/>
              <a:p>
                <a:r>
                  <a:rPr lang="en-US" dirty="0"/>
                  <a:t>Let’s see an example to understand the 2</a:t>
                </a:r>
                <a:r>
                  <a:rPr lang="en-US" baseline="30000" dirty="0"/>
                  <a:t>nd</a:t>
                </a:r>
                <a:r>
                  <a:rPr lang="en-US" dirty="0"/>
                  <a:t> stage.</a:t>
                </a:r>
              </a:p>
              <a:p>
                <a:r>
                  <a:rPr lang="en-US" dirty="0"/>
                  <a:t>Let’s say angles of Q(v)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4,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arcs of P(v) are s1 to e1 and s2 to e2.</a:t>
                </a:r>
              </a:p>
              <a:p>
                <a:r>
                  <a:rPr lang="en-US" dirty="0"/>
                  <a:t>Now, we start in anti clock wise i.e. small angle, as per figure it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So, now we find the arcs of P(v) which cover this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1.</a:t>
                </a:r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1 is covered by s2 to e2.</a:t>
                </a:r>
              </a:p>
              <a:p>
                <a:r>
                  <a:rPr lang="en-US" dirty="0"/>
                  <a:t>Now, find all the angles which are covered by this arc and then erase them all from angles set generated by Q(v).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085" y="989319"/>
                <a:ext cx="5602515" cy="3643404"/>
              </a:xfrm>
              <a:blipFill rotWithShape="0">
                <a:blip r:embed="rId2"/>
                <a:stretch>
                  <a:fillRect l="-1088" t="-1839" r="-185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55" y="1059713"/>
            <a:ext cx="3033486" cy="3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4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964" y="-4853"/>
            <a:ext cx="7886700" cy="994172"/>
          </a:xfrm>
        </p:spPr>
        <p:txBody>
          <a:bodyPr/>
          <a:lstStyle/>
          <a:p>
            <a:r>
              <a:rPr lang="en-US" dirty="0"/>
              <a:t>RBF-E2 algorithm Stage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085" y="989319"/>
                <a:ext cx="5602515" cy="3643404"/>
              </a:xfrm>
            </p:spPr>
            <p:txBody>
              <a:bodyPr/>
              <a:lstStyle/>
              <a:p>
                <a:r>
                  <a:rPr lang="en-US" dirty="0"/>
                  <a:t>Now, as per diagram we will erase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2,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3 from angles set because it is covered by s2 to e2 arc. </a:t>
                </a:r>
              </a:p>
              <a:p>
                <a:r>
                  <a:rPr lang="en-US" dirty="0"/>
                  <a:t>Now, we start the same procedure, with the next smallest available angle in the angle set of Q(v).</a:t>
                </a:r>
              </a:p>
              <a:p>
                <a:r>
                  <a:rPr lang="en-US" dirty="0"/>
                  <a:t>So, now we start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4 and then  procedure is repeated. </a:t>
                </a:r>
              </a:p>
              <a:p>
                <a:r>
                  <a:rPr lang="en-US" dirty="0"/>
                  <a:t>The Execution for all the steps will be O(n) and as a result we will get overall time complexity as O(n).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085" y="989319"/>
                <a:ext cx="5602515" cy="3643404"/>
              </a:xfrm>
              <a:blipFill rotWithShape="0">
                <a:blip r:embed="rId2"/>
                <a:stretch>
                  <a:fillRect l="-1088" t="-1839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55" y="1059713"/>
            <a:ext cx="3033486" cy="30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9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79" y="0"/>
            <a:ext cx="7886700" cy="994172"/>
          </a:xfrm>
        </p:spPr>
        <p:txBody>
          <a:bodyPr/>
          <a:lstStyle/>
          <a:p>
            <a:r>
              <a:rPr lang="en-US" dirty="0"/>
              <a:t>Final Comparisons between Algorithms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3"/>
          <a:stretch/>
        </p:blipFill>
        <p:spPr>
          <a:xfrm>
            <a:off x="1284741" y="1618343"/>
            <a:ext cx="5819775" cy="29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04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79" y="0"/>
            <a:ext cx="7886700" cy="99417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9" y="1328056"/>
            <a:ext cx="4027715" cy="2986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43" y="1328056"/>
            <a:ext cx="3883705" cy="290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63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079" y="0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1085" y="989319"/>
            <a:ext cx="7768199" cy="3643404"/>
          </a:xfrm>
        </p:spPr>
        <p:txBody>
          <a:bodyPr/>
          <a:lstStyle/>
          <a:p>
            <a:r>
              <a:rPr lang="en-US" dirty="0" err="1"/>
              <a:t>Calinescu</a:t>
            </a:r>
            <a:r>
              <a:rPr lang="en-US" dirty="0"/>
              <a:t>, G., </a:t>
            </a:r>
            <a:r>
              <a:rPr lang="en-US" dirty="0" err="1"/>
              <a:t>Mandoiu</a:t>
            </a:r>
            <a:r>
              <a:rPr lang="en-US" dirty="0"/>
              <a:t>, I. I., Wan, P. J., &amp; </a:t>
            </a:r>
            <a:r>
              <a:rPr lang="en-US" dirty="0" err="1"/>
              <a:t>Zelikovsky</a:t>
            </a:r>
            <a:r>
              <a:rPr lang="en-US" dirty="0"/>
              <a:t>, A. Z. (2004). Selecting forwarding neighbors in wireless ad hoc networks. Mobile Networks and Applications, 9(2), 101–111.</a:t>
            </a:r>
          </a:p>
          <a:p>
            <a:r>
              <a:rPr lang="en-US" dirty="0"/>
              <a:t>Bai, X., Wei, X. &amp; Bai, S. Efficient receiver-based flooding in mobile ad hoc networks. </a:t>
            </a:r>
            <a:r>
              <a:rPr lang="en-US" i="1" dirty="0"/>
              <a:t>Wireless </a:t>
            </a:r>
            <a:r>
              <a:rPr lang="en-US" i="1" dirty="0" err="1"/>
              <a:t>Netw</a:t>
            </a:r>
            <a:r>
              <a:rPr lang="en-US" dirty="0"/>
              <a:t> </a:t>
            </a:r>
            <a:r>
              <a:rPr lang="en-US" b="1" dirty="0"/>
              <a:t>26, </a:t>
            </a:r>
            <a:r>
              <a:rPr lang="en-US" dirty="0"/>
              <a:t>17–31 (2020). </a:t>
            </a:r>
            <a:r>
              <a:rPr lang="en-US"/>
              <a:t>https://doi.org/10.1007/s11276-018-1779-z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0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E7141F-3D5E-4E1D-B7C2-265A66DC244B}"/>
              </a:ext>
            </a:extLst>
          </p:cNvPr>
          <p:cNvSpPr/>
          <p:nvPr/>
        </p:nvSpPr>
        <p:spPr>
          <a:xfrm>
            <a:off x="2875574" y="2110085"/>
            <a:ext cx="3392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773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Strom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851296"/>
            <a:ext cx="7886700" cy="3263504"/>
          </a:xfrm>
        </p:spPr>
        <p:txBody>
          <a:bodyPr/>
          <a:lstStyle/>
          <a:p>
            <a:r>
              <a:rPr lang="en-US" sz="1800" dirty="0"/>
              <a:t>Redundant Rebroadcasts: IF the node decides to broadcast a message which is already broadcasted earlier to its neighbors will create redundancy. </a:t>
            </a:r>
          </a:p>
          <a:p>
            <a:r>
              <a:rPr lang="en-US" sz="1800" dirty="0"/>
              <a:t>Contention: This </a:t>
            </a:r>
            <a:r>
              <a:rPr lang="en-US" sz="1800" dirty="0" err="1"/>
              <a:t>arries</a:t>
            </a:r>
            <a:r>
              <a:rPr lang="en-US" sz="1800" dirty="0"/>
              <a:t> due to retransmission between close proximity nodes. </a:t>
            </a:r>
          </a:p>
          <a:p>
            <a:r>
              <a:rPr lang="en-US" sz="1800" dirty="0"/>
              <a:t>Collisions: Timing of retransmissions is closely correlated and can result in collisions.</a:t>
            </a:r>
          </a:p>
          <a:p>
            <a:endParaRPr lang="en-US" sz="1800" dirty="0"/>
          </a:p>
        </p:txBody>
      </p:sp>
      <p:grpSp>
        <p:nvGrpSpPr>
          <p:cNvPr id="177" name="Group 60"/>
          <p:cNvGrpSpPr>
            <a:grpSpLocks/>
          </p:cNvGrpSpPr>
          <p:nvPr/>
        </p:nvGrpSpPr>
        <p:grpSpPr bwMode="auto">
          <a:xfrm>
            <a:off x="3352800" y="2612570"/>
            <a:ext cx="1828800" cy="1600200"/>
            <a:chOff x="3024" y="2544"/>
            <a:chExt cx="1152" cy="1008"/>
          </a:xfrm>
        </p:grpSpPr>
        <p:sp>
          <p:nvSpPr>
            <p:cNvPr id="178" name="Oval 5"/>
            <p:cNvSpPr>
              <a:spLocks noChangeArrowheads="1"/>
            </p:cNvSpPr>
            <p:nvPr/>
          </p:nvSpPr>
          <p:spPr bwMode="auto">
            <a:xfrm>
              <a:off x="3552" y="2736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6"/>
            <p:cNvSpPr>
              <a:spLocks noChangeArrowheads="1"/>
            </p:cNvSpPr>
            <p:nvPr/>
          </p:nvSpPr>
          <p:spPr bwMode="auto">
            <a:xfrm>
              <a:off x="3552" y="2976"/>
              <a:ext cx="48" cy="4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"/>
            <p:cNvSpPr>
              <a:spLocks noChangeArrowheads="1"/>
            </p:cNvSpPr>
            <p:nvPr/>
          </p:nvSpPr>
          <p:spPr bwMode="auto">
            <a:xfrm>
              <a:off x="3408" y="2544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8"/>
            <p:cNvSpPr>
              <a:spLocks noChangeArrowheads="1"/>
            </p:cNvSpPr>
            <p:nvPr/>
          </p:nvSpPr>
          <p:spPr bwMode="auto">
            <a:xfrm>
              <a:off x="3408" y="2688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9"/>
            <p:cNvSpPr>
              <a:spLocks noChangeArrowheads="1"/>
            </p:cNvSpPr>
            <p:nvPr/>
          </p:nvSpPr>
          <p:spPr bwMode="auto">
            <a:xfrm>
              <a:off x="3024" y="2592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10"/>
            <p:cNvSpPr>
              <a:spLocks noChangeArrowheads="1"/>
            </p:cNvSpPr>
            <p:nvPr/>
          </p:nvSpPr>
          <p:spPr bwMode="auto">
            <a:xfrm>
              <a:off x="3120" y="2736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11"/>
            <p:cNvSpPr>
              <a:spLocks noChangeArrowheads="1"/>
            </p:cNvSpPr>
            <p:nvPr/>
          </p:nvSpPr>
          <p:spPr bwMode="auto">
            <a:xfrm>
              <a:off x="3360" y="2928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12"/>
            <p:cNvSpPr>
              <a:spLocks noChangeArrowheads="1"/>
            </p:cNvSpPr>
            <p:nvPr/>
          </p:nvSpPr>
          <p:spPr bwMode="auto">
            <a:xfrm>
              <a:off x="3696" y="283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13"/>
            <p:cNvSpPr>
              <a:spLocks noChangeArrowheads="1"/>
            </p:cNvSpPr>
            <p:nvPr/>
          </p:nvSpPr>
          <p:spPr bwMode="auto">
            <a:xfrm>
              <a:off x="3840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14"/>
            <p:cNvSpPr>
              <a:spLocks noChangeArrowheads="1"/>
            </p:cNvSpPr>
            <p:nvPr/>
          </p:nvSpPr>
          <p:spPr bwMode="auto">
            <a:xfrm>
              <a:off x="3648" y="321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15"/>
            <p:cNvSpPr>
              <a:spLocks noChangeArrowheads="1"/>
            </p:cNvSpPr>
            <p:nvPr/>
          </p:nvSpPr>
          <p:spPr bwMode="auto">
            <a:xfrm>
              <a:off x="3312" y="288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16"/>
            <p:cNvSpPr>
              <a:spLocks noChangeArrowheads="1"/>
            </p:cNvSpPr>
            <p:nvPr/>
          </p:nvSpPr>
          <p:spPr bwMode="auto">
            <a:xfrm>
              <a:off x="3696" y="2976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17"/>
            <p:cNvSpPr>
              <a:spLocks noChangeArrowheads="1"/>
            </p:cNvSpPr>
            <p:nvPr/>
          </p:nvSpPr>
          <p:spPr bwMode="auto">
            <a:xfrm>
              <a:off x="3408" y="3024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18"/>
            <p:cNvSpPr>
              <a:spLocks noChangeArrowheads="1"/>
            </p:cNvSpPr>
            <p:nvPr/>
          </p:nvSpPr>
          <p:spPr bwMode="auto">
            <a:xfrm>
              <a:off x="3408" y="264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19"/>
            <p:cNvSpPr>
              <a:spLocks noChangeArrowheads="1"/>
            </p:cNvSpPr>
            <p:nvPr/>
          </p:nvSpPr>
          <p:spPr bwMode="auto">
            <a:xfrm>
              <a:off x="3648" y="254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20"/>
            <p:cNvSpPr>
              <a:spLocks noChangeArrowheads="1"/>
            </p:cNvSpPr>
            <p:nvPr/>
          </p:nvSpPr>
          <p:spPr bwMode="auto">
            <a:xfrm>
              <a:off x="4032" y="264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21"/>
            <p:cNvSpPr>
              <a:spLocks noChangeArrowheads="1"/>
            </p:cNvSpPr>
            <p:nvPr/>
          </p:nvSpPr>
          <p:spPr bwMode="auto">
            <a:xfrm>
              <a:off x="3792" y="3216"/>
              <a:ext cx="48" cy="4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22"/>
            <p:cNvSpPr>
              <a:spLocks noChangeArrowheads="1"/>
            </p:cNvSpPr>
            <p:nvPr/>
          </p:nvSpPr>
          <p:spPr bwMode="auto">
            <a:xfrm>
              <a:off x="3312" y="321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23"/>
            <p:cNvSpPr>
              <a:spLocks noChangeArrowheads="1"/>
            </p:cNvSpPr>
            <p:nvPr/>
          </p:nvSpPr>
          <p:spPr bwMode="auto">
            <a:xfrm>
              <a:off x="3216" y="3120"/>
              <a:ext cx="48" cy="4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24"/>
            <p:cNvSpPr>
              <a:spLocks noChangeArrowheads="1"/>
            </p:cNvSpPr>
            <p:nvPr/>
          </p:nvSpPr>
          <p:spPr bwMode="auto">
            <a:xfrm>
              <a:off x="3744" y="34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25"/>
            <p:cNvSpPr>
              <a:spLocks noChangeArrowheads="1"/>
            </p:cNvSpPr>
            <p:nvPr/>
          </p:nvSpPr>
          <p:spPr bwMode="auto">
            <a:xfrm>
              <a:off x="3984" y="316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26"/>
            <p:cNvSpPr>
              <a:spLocks noChangeArrowheads="1"/>
            </p:cNvSpPr>
            <p:nvPr/>
          </p:nvSpPr>
          <p:spPr bwMode="auto">
            <a:xfrm>
              <a:off x="3984" y="2880"/>
              <a:ext cx="48" cy="4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27"/>
            <p:cNvSpPr>
              <a:spLocks noChangeArrowheads="1"/>
            </p:cNvSpPr>
            <p:nvPr/>
          </p:nvSpPr>
          <p:spPr bwMode="auto">
            <a:xfrm>
              <a:off x="3072" y="264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28"/>
            <p:cNvSpPr>
              <a:spLocks noChangeArrowheads="1"/>
            </p:cNvSpPr>
            <p:nvPr/>
          </p:nvSpPr>
          <p:spPr bwMode="auto">
            <a:xfrm>
              <a:off x="3072" y="29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29"/>
            <p:cNvSpPr>
              <a:spLocks noChangeArrowheads="1"/>
            </p:cNvSpPr>
            <p:nvPr/>
          </p:nvSpPr>
          <p:spPr bwMode="auto">
            <a:xfrm>
              <a:off x="3072" y="336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30"/>
            <p:cNvSpPr>
              <a:spLocks noChangeArrowheads="1"/>
            </p:cNvSpPr>
            <p:nvPr/>
          </p:nvSpPr>
          <p:spPr bwMode="auto">
            <a:xfrm>
              <a:off x="3456" y="340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31"/>
            <p:cNvSpPr>
              <a:spLocks noChangeArrowheads="1"/>
            </p:cNvSpPr>
            <p:nvPr/>
          </p:nvSpPr>
          <p:spPr bwMode="auto">
            <a:xfrm>
              <a:off x="4032" y="336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32"/>
            <p:cNvSpPr>
              <a:spLocks noChangeArrowheads="1"/>
            </p:cNvSpPr>
            <p:nvPr/>
          </p:nvSpPr>
          <p:spPr bwMode="auto">
            <a:xfrm>
              <a:off x="3216" y="273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33"/>
            <p:cNvSpPr>
              <a:spLocks noChangeArrowheads="1"/>
            </p:cNvSpPr>
            <p:nvPr/>
          </p:nvSpPr>
          <p:spPr bwMode="auto">
            <a:xfrm>
              <a:off x="3792" y="2688"/>
              <a:ext cx="48" cy="4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7" name="Group 34"/>
          <p:cNvGrpSpPr>
            <a:grpSpLocks/>
          </p:cNvGrpSpPr>
          <p:nvPr/>
        </p:nvGrpSpPr>
        <p:grpSpPr bwMode="auto">
          <a:xfrm>
            <a:off x="762000" y="2525485"/>
            <a:ext cx="1600200" cy="1447800"/>
            <a:chOff x="576" y="1440"/>
            <a:chExt cx="1008" cy="912"/>
          </a:xfrm>
        </p:grpSpPr>
        <p:sp>
          <p:nvSpPr>
            <p:cNvPr id="208" name="Oval 35"/>
            <p:cNvSpPr>
              <a:spLocks noChangeArrowheads="1"/>
            </p:cNvSpPr>
            <p:nvPr/>
          </p:nvSpPr>
          <p:spPr bwMode="auto">
            <a:xfrm>
              <a:off x="1056" y="187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37"/>
            <p:cNvSpPr>
              <a:spLocks noChangeArrowheads="1"/>
            </p:cNvSpPr>
            <p:nvPr/>
          </p:nvSpPr>
          <p:spPr bwMode="auto">
            <a:xfrm>
              <a:off x="768" y="1584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38"/>
            <p:cNvSpPr>
              <a:spLocks noChangeArrowheads="1"/>
            </p:cNvSpPr>
            <p:nvPr/>
          </p:nvSpPr>
          <p:spPr bwMode="auto">
            <a:xfrm>
              <a:off x="1344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39"/>
            <p:cNvSpPr>
              <a:spLocks noChangeArrowheads="1"/>
            </p:cNvSpPr>
            <p:nvPr/>
          </p:nvSpPr>
          <p:spPr bwMode="auto">
            <a:xfrm>
              <a:off x="1152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40"/>
            <p:cNvSpPr>
              <a:spLocks noChangeArrowheads="1"/>
            </p:cNvSpPr>
            <p:nvPr/>
          </p:nvSpPr>
          <p:spPr bwMode="auto">
            <a:xfrm>
              <a:off x="816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41"/>
            <p:cNvSpPr>
              <a:spLocks noChangeArrowheads="1"/>
            </p:cNvSpPr>
            <p:nvPr/>
          </p:nvSpPr>
          <p:spPr bwMode="auto">
            <a:xfrm>
              <a:off x="1200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42"/>
            <p:cNvSpPr>
              <a:spLocks noChangeArrowheads="1"/>
            </p:cNvSpPr>
            <p:nvPr/>
          </p:nvSpPr>
          <p:spPr bwMode="auto">
            <a:xfrm>
              <a:off x="912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43"/>
            <p:cNvSpPr>
              <a:spLocks noChangeArrowheads="1"/>
            </p:cNvSpPr>
            <p:nvPr/>
          </p:nvSpPr>
          <p:spPr bwMode="auto">
            <a:xfrm>
              <a:off x="912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44"/>
            <p:cNvSpPr>
              <a:spLocks noChangeArrowheads="1"/>
            </p:cNvSpPr>
            <p:nvPr/>
          </p:nvSpPr>
          <p:spPr bwMode="auto">
            <a:xfrm>
              <a:off x="1152" y="144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45"/>
            <p:cNvSpPr>
              <a:spLocks noChangeArrowheads="1"/>
            </p:cNvSpPr>
            <p:nvPr/>
          </p:nvSpPr>
          <p:spPr bwMode="auto">
            <a:xfrm>
              <a:off x="1536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46"/>
            <p:cNvSpPr>
              <a:spLocks noChangeArrowheads="1"/>
            </p:cNvSpPr>
            <p:nvPr/>
          </p:nvSpPr>
          <p:spPr bwMode="auto">
            <a:xfrm>
              <a:off x="1296" y="211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47"/>
            <p:cNvSpPr>
              <a:spLocks noChangeArrowheads="1"/>
            </p:cNvSpPr>
            <p:nvPr/>
          </p:nvSpPr>
          <p:spPr bwMode="auto">
            <a:xfrm>
              <a:off x="816" y="211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48"/>
            <p:cNvSpPr>
              <a:spLocks noChangeArrowheads="1"/>
            </p:cNvSpPr>
            <p:nvPr/>
          </p:nvSpPr>
          <p:spPr bwMode="auto">
            <a:xfrm>
              <a:off x="720" y="201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49"/>
            <p:cNvSpPr>
              <a:spLocks noChangeArrowheads="1"/>
            </p:cNvSpPr>
            <p:nvPr/>
          </p:nvSpPr>
          <p:spPr bwMode="auto">
            <a:xfrm>
              <a:off x="1248" y="230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50"/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51"/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52"/>
            <p:cNvSpPr>
              <a:spLocks noChangeArrowheads="1"/>
            </p:cNvSpPr>
            <p:nvPr/>
          </p:nvSpPr>
          <p:spPr bwMode="auto">
            <a:xfrm>
              <a:off x="576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Oval 53"/>
            <p:cNvSpPr>
              <a:spLocks noChangeArrowheads="1"/>
            </p:cNvSpPr>
            <p:nvPr/>
          </p:nvSpPr>
          <p:spPr bwMode="auto">
            <a:xfrm>
              <a:off x="576" y="187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Oval 54"/>
            <p:cNvSpPr>
              <a:spLocks noChangeArrowheads="1"/>
            </p:cNvSpPr>
            <p:nvPr/>
          </p:nvSpPr>
          <p:spPr bwMode="auto">
            <a:xfrm>
              <a:off x="576" y="225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Oval 55"/>
            <p:cNvSpPr>
              <a:spLocks noChangeArrowheads="1"/>
            </p:cNvSpPr>
            <p:nvPr/>
          </p:nvSpPr>
          <p:spPr bwMode="auto">
            <a:xfrm>
              <a:off x="960" y="230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Oval 56"/>
            <p:cNvSpPr>
              <a:spLocks noChangeArrowheads="1"/>
            </p:cNvSpPr>
            <p:nvPr/>
          </p:nvSpPr>
          <p:spPr bwMode="auto">
            <a:xfrm>
              <a:off x="1536" y="225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Oval 57"/>
            <p:cNvSpPr>
              <a:spLocks noChangeArrowheads="1"/>
            </p:cNvSpPr>
            <p:nvPr/>
          </p:nvSpPr>
          <p:spPr bwMode="auto">
            <a:xfrm>
              <a:off x="720" y="163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Oval 58"/>
            <p:cNvSpPr>
              <a:spLocks noChangeArrowheads="1"/>
            </p:cNvSpPr>
            <p:nvPr/>
          </p:nvSpPr>
          <p:spPr bwMode="auto">
            <a:xfrm>
              <a:off x="1296" y="158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2" name="Oval 66"/>
          <p:cNvSpPr>
            <a:spLocks noChangeArrowheads="1"/>
          </p:cNvSpPr>
          <p:nvPr/>
        </p:nvSpPr>
        <p:spPr bwMode="auto">
          <a:xfrm>
            <a:off x="7162800" y="28302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3" name="Oval 67"/>
          <p:cNvSpPr>
            <a:spLocks noChangeArrowheads="1"/>
          </p:cNvSpPr>
          <p:nvPr/>
        </p:nvSpPr>
        <p:spPr bwMode="auto">
          <a:xfrm>
            <a:off x="7162800" y="32112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4" name="Oval 68"/>
          <p:cNvSpPr>
            <a:spLocks noChangeArrowheads="1"/>
          </p:cNvSpPr>
          <p:nvPr/>
        </p:nvSpPr>
        <p:spPr bwMode="auto">
          <a:xfrm>
            <a:off x="6934200" y="25254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" name="Oval 69"/>
          <p:cNvSpPr>
            <a:spLocks noChangeArrowheads="1"/>
          </p:cNvSpPr>
          <p:nvPr/>
        </p:nvSpPr>
        <p:spPr bwMode="auto">
          <a:xfrm>
            <a:off x="6934200" y="27540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" name="Oval 70"/>
          <p:cNvSpPr>
            <a:spLocks noChangeArrowheads="1"/>
          </p:cNvSpPr>
          <p:nvPr/>
        </p:nvSpPr>
        <p:spPr bwMode="auto">
          <a:xfrm>
            <a:off x="6324600" y="26016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7" name="Oval 71"/>
          <p:cNvSpPr>
            <a:spLocks noChangeArrowheads="1"/>
          </p:cNvSpPr>
          <p:nvPr/>
        </p:nvSpPr>
        <p:spPr bwMode="auto">
          <a:xfrm>
            <a:off x="6477000" y="28302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8" name="Oval 72"/>
          <p:cNvSpPr>
            <a:spLocks noChangeArrowheads="1"/>
          </p:cNvSpPr>
          <p:nvPr/>
        </p:nvSpPr>
        <p:spPr bwMode="auto">
          <a:xfrm>
            <a:off x="6858000" y="3135085"/>
            <a:ext cx="990600" cy="990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9" name="Oval 73"/>
          <p:cNvSpPr>
            <a:spLocks noChangeArrowheads="1"/>
          </p:cNvSpPr>
          <p:nvPr/>
        </p:nvSpPr>
        <p:spPr bwMode="auto">
          <a:xfrm>
            <a:off x="7391400" y="2982685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0" name="Oval 74"/>
          <p:cNvSpPr>
            <a:spLocks noChangeArrowheads="1"/>
          </p:cNvSpPr>
          <p:nvPr/>
        </p:nvSpPr>
        <p:spPr bwMode="auto">
          <a:xfrm>
            <a:off x="7620000" y="3287485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" name="Oval 75"/>
          <p:cNvSpPr>
            <a:spLocks noChangeArrowheads="1"/>
          </p:cNvSpPr>
          <p:nvPr/>
        </p:nvSpPr>
        <p:spPr bwMode="auto">
          <a:xfrm>
            <a:off x="7315200" y="359228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2" name="Oval 76"/>
          <p:cNvSpPr>
            <a:spLocks noChangeArrowheads="1"/>
          </p:cNvSpPr>
          <p:nvPr/>
        </p:nvSpPr>
        <p:spPr bwMode="auto">
          <a:xfrm>
            <a:off x="6781800" y="305888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3" name="Oval 77"/>
          <p:cNvSpPr>
            <a:spLocks noChangeArrowheads="1"/>
          </p:cNvSpPr>
          <p:nvPr/>
        </p:nvSpPr>
        <p:spPr bwMode="auto">
          <a:xfrm>
            <a:off x="7391400" y="3211285"/>
            <a:ext cx="76200" cy="76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4" name="Oval 78"/>
          <p:cNvSpPr>
            <a:spLocks noChangeArrowheads="1"/>
          </p:cNvSpPr>
          <p:nvPr/>
        </p:nvSpPr>
        <p:spPr bwMode="auto">
          <a:xfrm>
            <a:off x="6934200" y="328748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" name="Oval 79"/>
          <p:cNvSpPr>
            <a:spLocks noChangeArrowheads="1"/>
          </p:cNvSpPr>
          <p:nvPr/>
        </p:nvSpPr>
        <p:spPr bwMode="auto">
          <a:xfrm>
            <a:off x="6934200" y="26778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" name="Oval 80"/>
          <p:cNvSpPr>
            <a:spLocks noChangeArrowheads="1"/>
          </p:cNvSpPr>
          <p:nvPr/>
        </p:nvSpPr>
        <p:spPr bwMode="auto">
          <a:xfrm>
            <a:off x="7315200" y="25254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7" name="Oval 81"/>
          <p:cNvSpPr>
            <a:spLocks noChangeArrowheads="1"/>
          </p:cNvSpPr>
          <p:nvPr/>
        </p:nvSpPr>
        <p:spPr bwMode="auto">
          <a:xfrm>
            <a:off x="7924800" y="2677885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8" name="Oval 82"/>
          <p:cNvSpPr>
            <a:spLocks noChangeArrowheads="1"/>
          </p:cNvSpPr>
          <p:nvPr/>
        </p:nvSpPr>
        <p:spPr bwMode="auto">
          <a:xfrm>
            <a:off x="7543800" y="35922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9" name="Oval 83"/>
          <p:cNvSpPr>
            <a:spLocks noChangeArrowheads="1"/>
          </p:cNvSpPr>
          <p:nvPr/>
        </p:nvSpPr>
        <p:spPr bwMode="auto">
          <a:xfrm>
            <a:off x="6781800" y="35922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0" name="Oval 84"/>
          <p:cNvSpPr>
            <a:spLocks noChangeArrowheads="1"/>
          </p:cNvSpPr>
          <p:nvPr/>
        </p:nvSpPr>
        <p:spPr bwMode="auto">
          <a:xfrm>
            <a:off x="6629400" y="34398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1" name="Oval 85"/>
          <p:cNvSpPr>
            <a:spLocks noChangeArrowheads="1"/>
          </p:cNvSpPr>
          <p:nvPr/>
        </p:nvSpPr>
        <p:spPr bwMode="auto">
          <a:xfrm>
            <a:off x="7467600" y="3897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2" name="Oval 86"/>
          <p:cNvSpPr>
            <a:spLocks noChangeArrowheads="1"/>
          </p:cNvSpPr>
          <p:nvPr/>
        </p:nvSpPr>
        <p:spPr bwMode="auto">
          <a:xfrm>
            <a:off x="7848600" y="3516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3" name="Oval 87"/>
          <p:cNvSpPr>
            <a:spLocks noChangeArrowheads="1"/>
          </p:cNvSpPr>
          <p:nvPr/>
        </p:nvSpPr>
        <p:spPr bwMode="auto">
          <a:xfrm>
            <a:off x="7848600" y="30588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4" name="Oval 88"/>
          <p:cNvSpPr>
            <a:spLocks noChangeArrowheads="1"/>
          </p:cNvSpPr>
          <p:nvPr/>
        </p:nvSpPr>
        <p:spPr bwMode="auto">
          <a:xfrm>
            <a:off x="6400800" y="2677885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5" name="Oval 89"/>
          <p:cNvSpPr>
            <a:spLocks noChangeArrowheads="1"/>
          </p:cNvSpPr>
          <p:nvPr/>
        </p:nvSpPr>
        <p:spPr bwMode="auto">
          <a:xfrm>
            <a:off x="6400800" y="32112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" name="Oval 90"/>
          <p:cNvSpPr>
            <a:spLocks noChangeArrowheads="1"/>
          </p:cNvSpPr>
          <p:nvPr/>
        </p:nvSpPr>
        <p:spPr bwMode="auto">
          <a:xfrm>
            <a:off x="6400800" y="3820885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7" name="Oval 91"/>
          <p:cNvSpPr>
            <a:spLocks noChangeArrowheads="1"/>
          </p:cNvSpPr>
          <p:nvPr/>
        </p:nvSpPr>
        <p:spPr bwMode="auto">
          <a:xfrm>
            <a:off x="7010400" y="3897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8" name="Oval 92"/>
          <p:cNvSpPr>
            <a:spLocks noChangeArrowheads="1"/>
          </p:cNvSpPr>
          <p:nvPr/>
        </p:nvSpPr>
        <p:spPr bwMode="auto">
          <a:xfrm>
            <a:off x="7924800" y="3820885"/>
            <a:ext cx="76200" cy="76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9" name="Oval 93"/>
          <p:cNvSpPr>
            <a:spLocks noChangeArrowheads="1"/>
          </p:cNvSpPr>
          <p:nvPr/>
        </p:nvSpPr>
        <p:spPr bwMode="auto">
          <a:xfrm>
            <a:off x="6629400" y="28302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0" name="Oval 94"/>
          <p:cNvSpPr>
            <a:spLocks noChangeArrowheads="1"/>
          </p:cNvSpPr>
          <p:nvPr/>
        </p:nvSpPr>
        <p:spPr bwMode="auto">
          <a:xfrm>
            <a:off x="7543800" y="275408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1" name="Text Box 63"/>
          <p:cNvSpPr txBox="1">
            <a:spLocks noChangeArrowheads="1"/>
          </p:cNvSpPr>
          <p:nvPr/>
        </p:nvSpPr>
        <p:spPr bwMode="auto">
          <a:xfrm>
            <a:off x="3134518" y="4267200"/>
            <a:ext cx="272256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400" dirty="0">
                <a:latin typeface="Times New Roman" panose="02020603050405020304" pitchFamily="18" charset="0"/>
              </a:rPr>
              <a:t>=  These nodes receive redundant</a:t>
            </a:r>
          </a:p>
          <a:p>
            <a:pPr eaLnBrk="0" hangingPunct="0"/>
            <a:r>
              <a:rPr lang="en-US" altLang="en-US" sz="1400" dirty="0">
                <a:latin typeface="Times New Roman" panose="02020603050405020304" pitchFamily="18" charset="0"/>
              </a:rPr>
              <a:t>messages sent at nearly the same</a:t>
            </a:r>
          </a:p>
          <a:p>
            <a:pPr eaLnBrk="0" hangingPunct="0"/>
            <a:r>
              <a:rPr lang="en-US" altLang="en-US" sz="1400" dirty="0">
                <a:latin typeface="Times New Roman" panose="02020603050405020304" pitchFamily="18" charset="0"/>
              </a:rPr>
              <a:t>time which may cause collision</a:t>
            </a:r>
          </a:p>
        </p:txBody>
      </p:sp>
      <p:sp>
        <p:nvSpPr>
          <p:cNvPr id="262" name="Text Box 59"/>
          <p:cNvSpPr txBox="1">
            <a:spLocks noChangeArrowheads="1"/>
          </p:cNvSpPr>
          <p:nvPr/>
        </p:nvSpPr>
        <p:spPr bwMode="auto">
          <a:xfrm>
            <a:off x="696118" y="4267200"/>
            <a:ext cx="21590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000" dirty="0">
                <a:latin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Times New Roman" panose="02020603050405020304" pitchFamily="18" charset="0"/>
              </a:rPr>
              <a:t>When the message is first</a:t>
            </a:r>
          </a:p>
          <a:p>
            <a:pPr eaLnBrk="0" hangingPunct="0"/>
            <a:r>
              <a:rPr lang="en-US" altLang="en-US" sz="1400" dirty="0">
                <a:latin typeface="Times New Roman" panose="02020603050405020304" pitchFamily="18" charset="0"/>
              </a:rPr>
              <a:t>transmitted, there is no is </a:t>
            </a:r>
          </a:p>
          <a:p>
            <a:pPr eaLnBrk="0" hangingPunct="0"/>
            <a:r>
              <a:rPr lang="en-US" altLang="en-US" sz="1400" dirty="0">
                <a:latin typeface="Times New Roman" panose="02020603050405020304" pitchFamily="18" charset="0"/>
              </a:rPr>
              <a:t>no redundancy.</a:t>
            </a:r>
          </a:p>
        </p:txBody>
      </p:sp>
      <p:sp>
        <p:nvSpPr>
          <p:cNvPr id="263" name="Oval 62"/>
          <p:cNvSpPr>
            <a:spLocks noChangeArrowheads="1"/>
          </p:cNvSpPr>
          <p:nvPr/>
        </p:nvSpPr>
        <p:spPr bwMode="auto">
          <a:xfrm>
            <a:off x="3096418" y="4411980"/>
            <a:ext cx="76200" cy="45719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4" name="Text Box 95"/>
          <p:cNvSpPr txBox="1">
            <a:spLocks noChangeArrowheads="1"/>
          </p:cNvSpPr>
          <p:nvPr/>
        </p:nvSpPr>
        <p:spPr bwMode="auto">
          <a:xfrm>
            <a:off x="6030118" y="4267200"/>
            <a:ext cx="25638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=  The close proximity of these</a:t>
            </a: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nodes may cause contention for</a:t>
            </a:r>
          </a:p>
          <a:p>
            <a:pPr eaLnBrk="0" hangingPunct="0"/>
            <a:r>
              <a:rPr lang="en-US" altLang="en-US" sz="1400">
                <a:latin typeface="Times New Roman" panose="02020603050405020304" pitchFamily="18" charset="0"/>
              </a:rPr>
              <a:t>space in the wireless channel</a:t>
            </a:r>
          </a:p>
        </p:txBody>
      </p:sp>
      <p:sp>
        <p:nvSpPr>
          <p:cNvPr id="265" name="Oval 96"/>
          <p:cNvSpPr>
            <a:spLocks noChangeArrowheads="1"/>
          </p:cNvSpPr>
          <p:nvPr/>
        </p:nvSpPr>
        <p:spPr bwMode="auto">
          <a:xfrm>
            <a:off x="5992018" y="4411980"/>
            <a:ext cx="76200" cy="45719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7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Forwarding Set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finding the minimum set of  forwarding nodes i.e. from a set of one hop neighbors such that all the two hop neighbors are covered. </a:t>
            </a:r>
          </a:p>
        </p:txBody>
      </p: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3362527" y="2563584"/>
            <a:ext cx="2376792" cy="2008415"/>
            <a:chOff x="576" y="1440"/>
            <a:chExt cx="1008" cy="912"/>
          </a:xfrm>
        </p:grpSpPr>
        <p:sp>
          <p:nvSpPr>
            <p:cNvPr id="6" name="Oval 35"/>
            <p:cNvSpPr>
              <a:spLocks noChangeArrowheads="1"/>
            </p:cNvSpPr>
            <p:nvPr/>
          </p:nvSpPr>
          <p:spPr bwMode="auto">
            <a:xfrm>
              <a:off x="1056" y="187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36"/>
            <p:cNvSpPr>
              <a:spLocks noChangeArrowheads="1"/>
            </p:cNvSpPr>
            <p:nvPr/>
          </p:nvSpPr>
          <p:spPr bwMode="auto">
            <a:xfrm>
              <a:off x="1200" y="172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37"/>
            <p:cNvSpPr>
              <a:spLocks noChangeArrowheads="1"/>
            </p:cNvSpPr>
            <p:nvPr/>
          </p:nvSpPr>
          <p:spPr bwMode="auto">
            <a:xfrm>
              <a:off x="768" y="1584"/>
              <a:ext cx="624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38"/>
            <p:cNvSpPr>
              <a:spLocks noChangeArrowheads="1"/>
            </p:cNvSpPr>
            <p:nvPr/>
          </p:nvSpPr>
          <p:spPr bwMode="auto">
            <a:xfrm>
              <a:off x="1344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39"/>
            <p:cNvSpPr>
              <a:spLocks noChangeArrowheads="1"/>
            </p:cNvSpPr>
            <p:nvPr/>
          </p:nvSpPr>
          <p:spPr bwMode="auto">
            <a:xfrm>
              <a:off x="1152" y="211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40"/>
            <p:cNvSpPr>
              <a:spLocks noChangeArrowheads="1"/>
            </p:cNvSpPr>
            <p:nvPr/>
          </p:nvSpPr>
          <p:spPr bwMode="auto">
            <a:xfrm>
              <a:off x="816" y="1776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41"/>
            <p:cNvSpPr>
              <a:spLocks noChangeArrowheads="1"/>
            </p:cNvSpPr>
            <p:nvPr/>
          </p:nvSpPr>
          <p:spPr bwMode="auto">
            <a:xfrm>
              <a:off x="1200" y="1872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42"/>
            <p:cNvSpPr>
              <a:spLocks noChangeArrowheads="1"/>
            </p:cNvSpPr>
            <p:nvPr/>
          </p:nvSpPr>
          <p:spPr bwMode="auto">
            <a:xfrm>
              <a:off x="912" y="1920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43"/>
            <p:cNvSpPr>
              <a:spLocks noChangeArrowheads="1"/>
            </p:cNvSpPr>
            <p:nvPr/>
          </p:nvSpPr>
          <p:spPr bwMode="auto">
            <a:xfrm>
              <a:off x="912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44"/>
            <p:cNvSpPr>
              <a:spLocks noChangeArrowheads="1"/>
            </p:cNvSpPr>
            <p:nvPr/>
          </p:nvSpPr>
          <p:spPr bwMode="auto">
            <a:xfrm>
              <a:off x="1152" y="1440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45"/>
            <p:cNvSpPr>
              <a:spLocks noChangeArrowheads="1"/>
            </p:cNvSpPr>
            <p:nvPr/>
          </p:nvSpPr>
          <p:spPr bwMode="auto">
            <a:xfrm>
              <a:off x="1536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46"/>
            <p:cNvSpPr>
              <a:spLocks noChangeArrowheads="1"/>
            </p:cNvSpPr>
            <p:nvPr/>
          </p:nvSpPr>
          <p:spPr bwMode="auto">
            <a:xfrm>
              <a:off x="1296" y="211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47"/>
            <p:cNvSpPr>
              <a:spLocks noChangeArrowheads="1"/>
            </p:cNvSpPr>
            <p:nvPr/>
          </p:nvSpPr>
          <p:spPr bwMode="auto">
            <a:xfrm>
              <a:off x="816" y="211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8"/>
            <p:cNvSpPr>
              <a:spLocks noChangeArrowheads="1"/>
            </p:cNvSpPr>
            <p:nvPr/>
          </p:nvSpPr>
          <p:spPr bwMode="auto">
            <a:xfrm>
              <a:off x="720" y="201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49"/>
            <p:cNvSpPr>
              <a:spLocks noChangeArrowheads="1"/>
            </p:cNvSpPr>
            <p:nvPr/>
          </p:nvSpPr>
          <p:spPr bwMode="auto">
            <a:xfrm>
              <a:off x="1248" y="230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50"/>
            <p:cNvSpPr>
              <a:spLocks noChangeArrowheads="1"/>
            </p:cNvSpPr>
            <p:nvPr/>
          </p:nvSpPr>
          <p:spPr bwMode="auto">
            <a:xfrm>
              <a:off x="1488" y="206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51"/>
            <p:cNvSpPr>
              <a:spLocks noChangeArrowheads="1"/>
            </p:cNvSpPr>
            <p:nvPr/>
          </p:nvSpPr>
          <p:spPr bwMode="auto">
            <a:xfrm>
              <a:off x="1488" y="177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52"/>
            <p:cNvSpPr>
              <a:spLocks noChangeArrowheads="1"/>
            </p:cNvSpPr>
            <p:nvPr/>
          </p:nvSpPr>
          <p:spPr bwMode="auto">
            <a:xfrm>
              <a:off x="576" y="153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53"/>
            <p:cNvSpPr>
              <a:spLocks noChangeArrowheads="1"/>
            </p:cNvSpPr>
            <p:nvPr/>
          </p:nvSpPr>
          <p:spPr bwMode="auto">
            <a:xfrm>
              <a:off x="576" y="187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54"/>
            <p:cNvSpPr>
              <a:spLocks noChangeArrowheads="1"/>
            </p:cNvSpPr>
            <p:nvPr/>
          </p:nvSpPr>
          <p:spPr bwMode="auto">
            <a:xfrm>
              <a:off x="576" y="225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55"/>
            <p:cNvSpPr>
              <a:spLocks noChangeArrowheads="1"/>
            </p:cNvSpPr>
            <p:nvPr/>
          </p:nvSpPr>
          <p:spPr bwMode="auto">
            <a:xfrm>
              <a:off x="960" y="230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56"/>
            <p:cNvSpPr>
              <a:spLocks noChangeArrowheads="1"/>
            </p:cNvSpPr>
            <p:nvPr/>
          </p:nvSpPr>
          <p:spPr bwMode="auto">
            <a:xfrm>
              <a:off x="1536" y="2256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57"/>
            <p:cNvSpPr>
              <a:spLocks noChangeArrowheads="1"/>
            </p:cNvSpPr>
            <p:nvPr/>
          </p:nvSpPr>
          <p:spPr bwMode="auto">
            <a:xfrm>
              <a:off x="720" y="1632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58"/>
            <p:cNvSpPr>
              <a:spLocks noChangeArrowheads="1"/>
            </p:cNvSpPr>
            <p:nvPr/>
          </p:nvSpPr>
          <p:spPr bwMode="auto">
            <a:xfrm>
              <a:off x="1296" y="1584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76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36" y="89490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Algorithm 1 -- </a:t>
            </a:r>
            <a:r>
              <a:rPr lang="en-US" dirty="0"/>
              <a:t>Partition Based Algorithm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36" y="1443250"/>
            <a:ext cx="8440174" cy="19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9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59" y="13364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Algorithm 1 -- </a:t>
            </a:r>
            <a:r>
              <a:rPr lang="en-US" dirty="0"/>
              <a:t>Partition Based Algorithm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0" hangingPunct="0"/>
            <a:r>
              <a:rPr lang="en-US" altLang="en-US" b="1" dirty="0">
                <a:latin typeface="Arial" panose="020B0604020202020204" pitchFamily="34" charset="0"/>
              </a:rPr>
              <a:t>Partition in 4 quadrants by two orthogonal lines</a:t>
            </a:r>
          </a:p>
        </p:txBody>
      </p:sp>
      <p:grpSp>
        <p:nvGrpSpPr>
          <p:cNvPr id="6393" name="Group 249"/>
          <p:cNvGrpSpPr>
            <a:grpSpLocks/>
          </p:cNvGrpSpPr>
          <p:nvPr/>
        </p:nvGrpSpPr>
        <p:grpSpPr bwMode="auto">
          <a:xfrm>
            <a:off x="4132660" y="2550319"/>
            <a:ext cx="1426369" cy="1376363"/>
            <a:chOff x="1119" y="1960"/>
            <a:chExt cx="1198" cy="1156"/>
          </a:xfrm>
        </p:grpSpPr>
        <p:sp>
          <p:nvSpPr>
            <p:cNvPr id="6310" name="Oval 166"/>
            <p:cNvSpPr>
              <a:spLocks noChangeArrowheads="1"/>
            </p:cNvSpPr>
            <p:nvPr/>
          </p:nvSpPr>
          <p:spPr bwMode="auto">
            <a:xfrm>
              <a:off x="1119" y="1960"/>
              <a:ext cx="1198" cy="115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11" name="Oval 167"/>
            <p:cNvSpPr>
              <a:spLocks noChangeArrowheads="1"/>
            </p:cNvSpPr>
            <p:nvPr/>
          </p:nvSpPr>
          <p:spPr bwMode="auto">
            <a:xfrm>
              <a:off x="1678" y="2500"/>
              <a:ext cx="80" cy="7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6312" name="Line 168"/>
          <p:cNvSpPr>
            <a:spLocks noChangeShapeType="1"/>
          </p:cNvSpPr>
          <p:nvPr/>
        </p:nvSpPr>
        <p:spPr bwMode="auto">
          <a:xfrm flipV="1">
            <a:off x="3771900" y="2159794"/>
            <a:ext cx="2185988" cy="2109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6313" name="Line 169"/>
          <p:cNvSpPr>
            <a:spLocks noChangeShapeType="1"/>
          </p:cNvSpPr>
          <p:nvPr/>
        </p:nvSpPr>
        <p:spPr bwMode="auto">
          <a:xfrm>
            <a:off x="3695700" y="2112169"/>
            <a:ext cx="2185988" cy="21097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6314" name="Text Box 170"/>
          <p:cNvSpPr txBox="1">
            <a:spLocks noChangeArrowheads="1"/>
          </p:cNvSpPr>
          <p:nvPr/>
        </p:nvSpPr>
        <p:spPr bwMode="auto">
          <a:xfrm>
            <a:off x="4696489" y="2170230"/>
            <a:ext cx="32252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1013" b="1" i="1">
                <a:latin typeface="Times New Roman" panose="02020603050405020304" pitchFamily="18" charset="0"/>
              </a:rPr>
              <a:t>Q</a:t>
            </a:r>
            <a:r>
              <a:rPr lang="en-US" altLang="en-US" sz="1013" b="1" i="1" baseline="-25000">
                <a:latin typeface="Times New Roman" panose="02020603050405020304" pitchFamily="18" charset="0"/>
              </a:rPr>
              <a:t>1</a:t>
            </a:r>
            <a:endParaRPr lang="en-US" altLang="en-US" sz="1013" b="1">
              <a:latin typeface="Times New Roman" panose="02020603050405020304" pitchFamily="18" charset="0"/>
            </a:endParaRPr>
          </a:p>
        </p:txBody>
      </p:sp>
      <p:sp>
        <p:nvSpPr>
          <p:cNvPr id="6315" name="Text Box 171"/>
          <p:cNvSpPr txBox="1">
            <a:spLocks noChangeArrowheads="1"/>
          </p:cNvSpPr>
          <p:nvPr/>
        </p:nvSpPr>
        <p:spPr bwMode="auto">
          <a:xfrm>
            <a:off x="4696489" y="4004983"/>
            <a:ext cx="32252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1013" b="1" i="1">
                <a:latin typeface="Times New Roman" panose="02020603050405020304" pitchFamily="18" charset="0"/>
              </a:rPr>
              <a:t>Q</a:t>
            </a:r>
            <a:r>
              <a:rPr lang="en-US" altLang="en-US" sz="1013" b="1" i="1" baseline="-25000">
                <a:latin typeface="Times New Roman" panose="02020603050405020304" pitchFamily="18" charset="0"/>
              </a:rPr>
              <a:t>3</a:t>
            </a:r>
            <a:endParaRPr lang="en-US" altLang="en-US" sz="1013" b="1">
              <a:latin typeface="Times New Roman" panose="02020603050405020304" pitchFamily="18" charset="0"/>
            </a:endParaRPr>
          </a:p>
        </p:txBody>
      </p:sp>
      <p:sp>
        <p:nvSpPr>
          <p:cNvPr id="6316" name="Text Box 172"/>
          <p:cNvSpPr txBox="1">
            <a:spLocks noChangeArrowheads="1"/>
          </p:cNvSpPr>
          <p:nvPr/>
        </p:nvSpPr>
        <p:spPr bwMode="auto">
          <a:xfrm>
            <a:off x="5646607" y="3088202"/>
            <a:ext cx="32252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1013" b="1" i="1">
                <a:latin typeface="Times New Roman" panose="02020603050405020304" pitchFamily="18" charset="0"/>
              </a:rPr>
              <a:t>Q</a:t>
            </a:r>
            <a:r>
              <a:rPr lang="en-US" altLang="en-US" sz="1013" b="1" i="1" baseline="-25000">
                <a:latin typeface="Times New Roman" panose="02020603050405020304" pitchFamily="18" charset="0"/>
              </a:rPr>
              <a:t>4</a:t>
            </a:r>
            <a:endParaRPr lang="en-US" altLang="en-US" sz="1013" b="1">
              <a:latin typeface="Times New Roman" panose="02020603050405020304" pitchFamily="18" charset="0"/>
            </a:endParaRPr>
          </a:p>
        </p:txBody>
      </p:sp>
      <p:sp>
        <p:nvSpPr>
          <p:cNvPr id="6317" name="Text Box 173"/>
          <p:cNvSpPr txBox="1">
            <a:spLocks noChangeArrowheads="1"/>
          </p:cNvSpPr>
          <p:nvPr/>
        </p:nvSpPr>
        <p:spPr bwMode="auto">
          <a:xfrm>
            <a:off x="3745180" y="3088202"/>
            <a:ext cx="32252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1013" b="1" i="1">
                <a:latin typeface="Times New Roman" panose="02020603050405020304" pitchFamily="18" charset="0"/>
              </a:rPr>
              <a:t>Q</a:t>
            </a:r>
            <a:r>
              <a:rPr lang="en-US" altLang="en-US" sz="1013" b="1" i="1" baseline="-25000">
                <a:latin typeface="Times New Roman" panose="02020603050405020304" pitchFamily="18" charset="0"/>
              </a:rPr>
              <a:t>2</a:t>
            </a:r>
            <a:endParaRPr lang="en-US" altLang="en-US" sz="1013" b="1">
              <a:latin typeface="Times New Roman" panose="02020603050405020304" pitchFamily="18" charset="0"/>
            </a:endParaRPr>
          </a:p>
        </p:txBody>
      </p:sp>
      <p:grpSp>
        <p:nvGrpSpPr>
          <p:cNvPr id="6367" name="Group 223"/>
          <p:cNvGrpSpPr>
            <a:grpSpLocks noChangeAspect="1"/>
          </p:cNvGrpSpPr>
          <p:nvPr/>
        </p:nvGrpSpPr>
        <p:grpSpPr bwMode="auto">
          <a:xfrm>
            <a:off x="3943350" y="1816894"/>
            <a:ext cx="1804988" cy="798910"/>
            <a:chOff x="2406" y="3464"/>
            <a:chExt cx="1315" cy="602"/>
          </a:xfrm>
        </p:grpSpPr>
        <p:sp>
          <p:nvSpPr>
            <p:cNvPr id="6368" name="Oval 224"/>
            <p:cNvSpPr>
              <a:spLocks noChangeAspect="1" noChangeArrowheads="1"/>
            </p:cNvSpPr>
            <p:nvPr/>
          </p:nvSpPr>
          <p:spPr bwMode="auto">
            <a:xfrm>
              <a:off x="3420" y="3991"/>
              <a:ext cx="80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69" name="Oval 225"/>
            <p:cNvSpPr>
              <a:spLocks noChangeAspect="1" noChangeArrowheads="1"/>
            </p:cNvSpPr>
            <p:nvPr/>
          </p:nvSpPr>
          <p:spPr bwMode="auto">
            <a:xfrm>
              <a:off x="2803" y="3915"/>
              <a:ext cx="79" cy="7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70" name="Oval 226"/>
            <p:cNvSpPr>
              <a:spLocks noChangeAspect="1" noChangeArrowheads="1"/>
            </p:cNvSpPr>
            <p:nvPr/>
          </p:nvSpPr>
          <p:spPr bwMode="auto">
            <a:xfrm>
              <a:off x="2817" y="3653"/>
              <a:ext cx="80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71" name="Oval 227"/>
            <p:cNvSpPr>
              <a:spLocks noChangeAspect="1" noChangeArrowheads="1"/>
            </p:cNvSpPr>
            <p:nvPr/>
          </p:nvSpPr>
          <p:spPr bwMode="auto">
            <a:xfrm>
              <a:off x="3312" y="3744"/>
              <a:ext cx="80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72" name="Oval 228"/>
            <p:cNvSpPr>
              <a:spLocks noChangeAspect="1" noChangeArrowheads="1"/>
            </p:cNvSpPr>
            <p:nvPr/>
          </p:nvSpPr>
          <p:spPr bwMode="auto">
            <a:xfrm>
              <a:off x="2406" y="3782"/>
              <a:ext cx="80" cy="7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73" name="Oval 229"/>
            <p:cNvSpPr>
              <a:spLocks noChangeAspect="1" noChangeArrowheads="1"/>
            </p:cNvSpPr>
            <p:nvPr/>
          </p:nvSpPr>
          <p:spPr bwMode="auto">
            <a:xfrm>
              <a:off x="2617" y="3464"/>
              <a:ext cx="80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74" name="Oval 230"/>
            <p:cNvSpPr>
              <a:spLocks noChangeAspect="1" noChangeArrowheads="1"/>
            </p:cNvSpPr>
            <p:nvPr/>
          </p:nvSpPr>
          <p:spPr bwMode="auto">
            <a:xfrm>
              <a:off x="3641" y="3547"/>
              <a:ext cx="80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6394" name="Group 250"/>
          <p:cNvGrpSpPr>
            <a:grpSpLocks/>
          </p:cNvGrpSpPr>
          <p:nvPr/>
        </p:nvGrpSpPr>
        <p:grpSpPr bwMode="auto">
          <a:xfrm>
            <a:off x="3752850" y="2055019"/>
            <a:ext cx="1426369" cy="1376363"/>
            <a:chOff x="1119" y="1960"/>
            <a:chExt cx="1198" cy="1156"/>
          </a:xfrm>
        </p:grpSpPr>
        <p:sp>
          <p:nvSpPr>
            <p:cNvPr id="6395" name="Oval 251"/>
            <p:cNvSpPr>
              <a:spLocks noChangeArrowheads="1"/>
            </p:cNvSpPr>
            <p:nvPr/>
          </p:nvSpPr>
          <p:spPr bwMode="auto">
            <a:xfrm>
              <a:off x="1119" y="1960"/>
              <a:ext cx="1198" cy="1156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96" name="Oval 252"/>
            <p:cNvSpPr>
              <a:spLocks noChangeArrowheads="1"/>
            </p:cNvSpPr>
            <p:nvPr/>
          </p:nvSpPr>
          <p:spPr bwMode="auto">
            <a:xfrm>
              <a:off x="1678" y="2500"/>
              <a:ext cx="80" cy="7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6397" name="Group 253"/>
          <p:cNvGrpSpPr>
            <a:grpSpLocks/>
          </p:cNvGrpSpPr>
          <p:nvPr/>
        </p:nvGrpSpPr>
        <p:grpSpPr bwMode="auto">
          <a:xfrm>
            <a:off x="4324350" y="2226469"/>
            <a:ext cx="1426369" cy="1376363"/>
            <a:chOff x="1119" y="1960"/>
            <a:chExt cx="1198" cy="1156"/>
          </a:xfrm>
        </p:grpSpPr>
        <p:sp>
          <p:nvSpPr>
            <p:cNvPr id="6398" name="Oval 254"/>
            <p:cNvSpPr>
              <a:spLocks noChangeArrowheads="1"/>
            </p:cNvSpPr>
            <p:nvPr/>
          </p:nvSpPr>
          <p:spPr bwMode="auto">
            <a:xfrm>
              <a:off x="1119" y="1960"/>
              <a:ext cx="1198" cy="1156"/>
            </a:xfrm>
            <a:prstGeom prst="ellipse">
              <a:avLst/>
            </a:prstGeom>
            <a:noFill/>
            <a:ln w="9525">
              <a:solidFill>
                <a:srgbClr val="FF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399" name="Oval 255"/>
            <p:cNvSpPr>
              <a:spLocks noChangeArrowheads="1"/>
            </p:cNvSpPr>
            <p:nvPr/>
          </p:nvSpPr>
          <p:spPr bwMode="auto">
            <a:xfrm>
              <a:off x="1678" y="2500"/>
              <a:ext cx="80" cy="77"/>
            </a:xfrm>
            <a:prstGeom prst="ellipse">
              <a:avLst/>
            </a:prstGeom>
            <a:noFill/>
            <a:ln w="9525">
              <a:solidFill>
                <a:srgbClr val="FF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6403" name="Group 259"/>
          <p:cNvGrpSpPr>
            <a:grpSpLocks/>
          </p:cNvGrpSpPr>
          <p:nvPr/>
        </p:nvGrpSpPr>
        <p:grpSpPr bwMode="auto">
          <a:xfrm>
            <a:off x="4038600" y="1940719"/>
            <a:ext cx="1426369" cy="1376363"/>
            <a:chOff x="1119" y="1960"/>
            <a:chExt cx="1198" cy="1156"/>
          </a:xfrm>
        </p:grpSpPr>
        <p:sp>
          <p:nvSpPr>
            <p:cNvPr id="6404" name="Oval 260"/>
            <p:cNvSpPr>
              <a:spLocks noChangeArrowheads="1"/>
            </p:cNvSpPr>
            <p:nvPr/>
          </p:nvSpPr>
          <p:spPr bwMode="auto">
            <a:xfrm>
              <a:off x="1119" y="1960"/>
              <a:ext cx="1198" cy="1156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405" name="Oval 261"/>
            <p:cNvSpPr>
              <a:spLocks noChangeArrowheads="1"/>
            </p:cNvSpPr>
            <p:nvPr/>
          </p:nvSpPr>
          <p:spPr bwMode="auto">
            <a:xfrm>
              <a:off x="1678" y="2500"/>
              <a:ext cx="80" cy="77"/>
            </a:xfrm>
            <a:prstGeom prst="ellipse">
              <a:avLst/>
            </a:prstGeom>
            <a:noFill/>
            <a:ln w="9525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6406" name="Group 262"/>
          <p:cNvGrpSpPr>
            <a:grpSpLocks/>
          </p:cNvGrpSpPr>
          <p:nvPr/>
        </p:nvGrpSpPr>
        <p:grpSpPr bwMode="auto">
          <a:xfrm>
            <a:off x="4267200" y="1997869"/>
            <a:ext cx="1426369" cy="1376363"/>
            <a:chOff x="1119" y="1960"/>
            <a:chExt cx="1198" cy="1156"/>
          </a:xfrm>
        </p:grpSpPr>
        <p:sp>
          <p:nvSpPr>
            <p:cNvPr id="6407" name="Oval 263"/>
            <p:cNvSpPr>
              <a:spLocks noChangeArrowheads="1"/>
            </p:cNvSpPr>
            <p:nvPr/>
          </p:nvSpPr>
          <p:spPr bwMode="auto">
            <a:xfrm>
              <a:off x="1119" y="1960"/>
              <a:ext cx="1198" cy="1156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408" name="Oval 264"/>
            <p:cNvSpPr>
              <a:spLocks noChangeArrowheads="1"/>
            </p:cNvSpPr>
            <p:nvPr/>
          </p:nvSpPr>
          <p:spPr bwMode="auto">
            <a:xfrm>
              <a:off x="1678" y="2500"/>
              <a:ext cx="80" cy="77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6117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2" grpId="0" animBg="1"/>
      <p:bldP spid="6313" grpId="0" animBg="1"/>
      <p:bldP spid="6314" grpId="0" autoUpdateAnimBg="0"/>
      <p:bldP spid="6315" grpId="0" autoUpdateAnimBg="0"/>
      <p:bldP spid="6316" grpId="0" autoUpdateAnimBg="0"/>
      <p:bldP spid="631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Algorithm 1 (cont.)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000250" y="1128668"/>
            <a:ext cx="2810386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b="1" dirty="0">
                <a:latin typeface="Arial" panose="020B0604020202020204" pitchFamily="34" charset="0"/>
              </a:rPr>
              <a:t>2(c) remove fully covered disks 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7605" name="AutoShape 197"/>
          <p:cNvSpPr>
            <a:spLocks noChangeArrowheads="1"/>
          </p:cNvSpPr>
          <p:nvPr/>
        </p:nvSpPr>
        <p:spPr bwMode="auto">
          <a:xfrm>
            <a:off x="4514850" y="2400300"/>
            <a:ext cx="685800" cy="400050"/>
          </a:xfrm>
          <a:prstGeom prst="rightArrow">
            <a:avLst>
              <a:gd name="adj1" fmla="val 50000"/>
              <a:gd name="adj2" fmla="val 428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grpSp>
        <p:nvGrpSpPr>
          <p:cNvPr id="17713" name="Group 305"/>
          <p:cNvGrpSpPr>
            <a:grpSpLocks/>
          </p:cNvGrpSpPr>
          <p:nvPr/>
        </p:nvGrpSpPr>
        <p:grpSpPr bwMode="auto">
          <a:xfrm>
            <a:off x="5256610" y="1485900"/>
            <a:ext cx="2158604" cy="2286000"/>
            <a:chOff x="3455" y="1248"/>
            <a:chExt cx="1813" cy="1920"/>
          </a:xfrm>
        </p:grpSpPr>
        <p:grpSp>
          <p:nvGrpSpPr>
            <p:cNvPr id="17655" name="Group 247"/>
            <p:cNvGrpSpPr>
              <a:grpSpLocks/>
            </p:cNvGrpSpPr>
            <p:nvPr/>
          </p:nvGrpSpPr>
          <p:grpSpPr bwMode="auto">
            <a:xfrm>
              <a:off x="3455" y="1248"/>
              <a:ext cx="1813" cy="1920"/>
              <a:chOff x="3375" y="1478"/>
              <a:chExt cx="1935" cy="2060"/>
            </a:xfrm>
          </p:grpSpPr>
          <p:grpSp>
            <p:nvGrpSpPr>
              <p:cNvPr id="17656" name="Group 248"/>
              <p:cNvGrpSpPr>
                <a:grpSpLocks/>
              </p:cNvGrpSpPr>
              <p:nvPr/>
            </p:nvGrpSpPr>
            <p:grpSpPr bwMode="auto">
              <a:xfrm>
                <a:off x="3375" y="1478"/>
                <a:ext cx="1935" cy="2060"/>
                <a:chOff x="3375" y="1478"/>
                <a:chExt cx="1935" cy="2060"/>
              </a:xfrm>
            </p:grpSpPr>
            <p:grpSp>
              <p:nvGrpSpPr>
                <p:cNvPr id="17657" name="Group 249"/>
                <p:cNvGrpSpPr>
                  <a:grpSpLocks/>
                </p:cNvGrpSpPr>
                <p:nvPr/>
              </p:nvGrpSpPr>
              <p:grpSpPr bwMode="auto">
                <a:xfrm>
                  <a:off x="3759" y="209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17658" name="Oval 250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59" name="Oval 251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sp>
              <p:nvSpPr>
                <p:cNvPr id="17660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3456" y="176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661" name="Line 253"/>
                <p:cNvSpPr>
                  <a:spLocks noChangeShapeType="1"/>
                </p:cNvSpPr>
                <p:nvPr/>
              </p:nvSpPr>
              <p:spPr bwMode="auto">
                <a:xfrm>
                  <a:off x="3392" y="172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662" name="Text Box 254"/>
                <p:cNvSpPr txBox="1">
                  <a:spLocks noChangeArrowheads="1"/>
                </p:cNvSpPr>
                <p:nvPr/>
              </p:nvSpPr>
              <p:spPr bwMode="auto">
                <a:xfrm>
                  <a:off x="4223" y="1766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1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663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4223" y="3308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3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664" name="Text Box 256"/>
                <p:cNvSpPr txBox="1">
                  <a:spLocks noChangeArrowheads="1"/>
                </p:cNvSpPr>
                <p:nvPr/>
              </p:nvSpPr>
              <p:spPr bwMode="auto">
                <a:xfrm>
                  <a:off x="5021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4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665" name="Text Box 257"/>
                <p:cNvSpPr txBox="1">
                  <a:spLocks noChangeArrowheads="1"/>
                </p:cNvSpPr>
                <p:nvPr/>
              </p:nvSpPr>
              <p:spPr bwMode="auto">
                <a:xfrm>
                  <a:off x="3425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2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17666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3600" y="1478"/>
                  <a:ext cx="1516" cy="671"/>
                  <a:chOff x="2406" y="3464"/>
                  <a:chExt cx="1315" cy="602"/>
                </a:xfrm>
              </p:grpSpPr>
              <p:sp>
                <p:nvSpPr>
                  <p:cNvPr id="17667" name="Oval 2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20" y="3991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68" name="Oval 2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3" y="3915"/>
                    <a:ext cx="79" cy="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69" name="Oval 2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17" y="3653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0" name="Oval 2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12" y="374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1" name="Oval 2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6" y="3782"/>
                    <a:ext cx="80" cy="7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2" name="Oval 2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17" y="346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3" name="Oval 2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641" y="3547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7674" name="Group 266"/>
                <p:cNvGrpSpPr>
                  <a:grpSpLocks/>
                </p:cNvGrpSpPr>
                <p:nvPr/>
              </p:nvGrpSpPr>
              <p:grpSpPr bwMode="auto">
                <a:xfrm>
                  <a:off x="3440" y="1678"/>
                  <a:ext cx="1198" cy="1156"/>
                  <a:chOff x="1119" y="1960"/>
                  <a:chExt cx="1198" cy="1156"/>
                </a:xfrm>
              </p:grpSpPr>
              <p:sp>
                <p:nvSpPr>
                  <p:cNvPr id="17675" name="Oval 267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6" name="Oval 268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7677" name="Group 269"/>
                <p:cNvGrpSpPr>
                  <a:grpSpLocks/>
                </p:cNvGrpSpPr>
                <p:nvPr/>
              </p:nvGrpSpPr>
              <p:grpSpPr bwMode="auto">
                <a:xfrm>
                  <a:off x="3872" y="1630"/>
                  <a:ext cx="1198" cy="1156"/>
                  <a:chOff x="1119" y="1960"/>
                  <a:chExt cx="1198" cy="1156"/>
                </a:xfrm>
              </p:grpSpPr>
              <p:sp>
                <p:nvSpPr>
                  <p:cNvPr id="1767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7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7680" name="Group 272"/>
                <p:cNvGrpSpPr>
                  <a:grpSpLocks/>
                </p:cNvGrpSpPr>
                <p:nvPr/>
              </p:nvGrpSpPr>
              <p:grpSpPr bwMode="auto">
                <a:xfrm>
                  <a:off x="3395" y="1710"/>
                  <a:ext cx="1852" cy="553"/>
                  <a:chOff x="3332" y="1728"/>
                  <a:chExt cx="1852" cy="553"/>
                </a:xfrm>
              </p:grpSpPr>
              <p:sp>
                <p:nvSpPr>
                  <p:cNvPr id="17681" name="Line 2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2" y="1824"/>
                    <a:ext cx="452" cy="455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17682" name="Line 27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2" y="1728"/>
                    <a:ext cx="549" cy="553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17683" name="Freeform 275"/>
                  <p:cNvSpPr>
                    <a:spLocks/>
                  </p:cNvSpPr>
                  <p:nvPr/>
                </p:nvSpPr>
                <p:spPr bwMode="auto">
                  <a:xfrm>
                    <a:off x="3888" y="2112"/>
                    <a:ext cx="842" cy="168"/>
                  </a:xfrm>
                  <a:custGeom>
                    <a:avLst/>
                    <a:gdLst>
                      <a:gd name="T0" fmla="*/ 0 w 816"/>
                      <a:gd name="T1" fmla="*/ 144 h 144"/>
                      <a:gd name="T2" fmla="*/ 432 w 816"/>
                      <a:gd name="T3" fmla="*/ 0 h 144"/>
                      <a:gd name="T4" fmla="*/ 816 w 816"/>
                      <a:gd name="T5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6" h="144">
                        <a:moveTo>
                          <a:pt x="0" y="144"/>
                        </a:moveTo>
                        <a:cubicBezTo>
                          <a:pt x="148" y="72"/>
                          <a:pt x="296" y="0"/>
                          <a:pt x="432" y="0"/>
                        </a:cubicBezTo>
                        <a:cubicBezTo>
                          <a:pt x="568" y="0"/>
                          <a:pt x="752" y="120"/>
                          <a:pt x="816" y="144"/>
                        </a:cubicBezTo>
                      </a:path>
                    </a:pathLst>
                  </a:custGeom>
                  <a:noFill/>
                  <a:ln w="44450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17684" name="Line 276"/>
                  <p:cNvSpPr>
                    <a:spLocks noChangeShapeType="1"/>
                  </p:cNvSpPr>
                  <p:nvPr/>
                </p:nvSpPr>
                <p:spPr bwMode="auto">
                  <a:xfrm>
                    <a:off x="3432" y="1825"/>
                    <a:ext cx="313" cy="31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17685" name="Line 27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1920"/>
                    <a:ext cx="288" cy="28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7686" name="Group 278"/>
                <p:cNvGrpSpPr>
                  <a:grpSpLocks/>
                </p:cNvGrpSpPr>
                <p:nvPr/>
              </p:nvGrpSpPr>
              <p:grpSpPr bwMode="auto">
                <a:xfrm>
                  <a:off x="3902" y="1710"/>
                  <a:ext cx="1393" cy="924"/>
                  <a:chOff x="3839" y="1728"/>
                  <a:chExt cx="1393" cy="924"/>
                </a:xfrm>
              </p:grpSpPr>
              <p:sp>
                <p:nvSpPr>
                  <p:cNvPr id="17687" name="Text Box 2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39" y="2257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  <p:sp>
                <p:nvSpPr>
                  <p:cNvPr id="17688" name="Text Box 2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1728"/>
                    <a:ext cx="384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7689" name="Group 281"/>
                <p:cNvGrpSpPr>
                  <a:grpSpLocks/>
                </p:cNvGrpSpPr>
                <p:nvPr/>
              </p:nvGrpSpPr>
              <p:grpSpPr bwMode="auto">
                <a:xfrm>
                  <a:off x="3375" y="1854"/>
                  <a:ext cx="1488" cy="920"/>
                  <a:chOff x="3312" y="1872"/>
                  <a:chExt cx="1488" cy="920"/>
                </a:xfrm>
              </p:grpSpPr>
              <p:sp>
                <p:nvSpPr>
                  <p:cNvPr id="17690" name="Text Box 2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1872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  <p:sp>
                <p:nvSpPr>
                  <p:cNvPr id="17691" name="Text Box 2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1" y="2397"/>
                    <a:ext cx="289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7692" name="Group 284"/>
              <p:cNvGrpSpPr>
                <a:grpSpLocks/>
              </p:cNvGrpSpPr>
              <p:nvPr/>
            </p:nvGrpSpPr>
            <p:grpSpPr bwMode="auto">
              <a:xfrm>
                <a:off x="3503" y="1584"/>
                <a:ext cx="1633" cy="1156"/>
                <a:chOff x="3518" y="1584"/>
                <a:chExt cx="1633" cy="1156"/>
              </a:xfrm>
            </p:grpSpPr>
            <p:grpSp>
              <p:nvGrpSpPr>
                <p:cNvPr id="17693" name="Group 285"/>
                <p:cNvGrpSpPr>
                  <a:grpSpLocks/>
                </p:cNvGrpSpPr>
                <p:nvPr/>
              </p:nvGrpSpPr>
              <p:grpSpPr bwMode="auto">
                <a:xfrm>
                  <a:off x="3696" y="158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17694" name="Oval 286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17695" name="Oval 287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17696" name="Group 288"/>
                <p:cNvGrpSpPr>
                  <a:grpSpLocks/>
                </p:cNvGrpSpPr>
                <p:nvPr/>
              </p:nvGrpSpPr>
              <p:grpSpPr bwMode="auto">
                <a:xfrm>
                  <a:off x="3518" y="1998"/>
                  <a:ext cx="1633" cy="415"/>
                  <a:chOff x="3455" y="2016"/>
                  <a:chExt cx="1633" cy="415"/>
                </a:xfrm>
              </p:grpSpPr>
              <p:sp>
                <p:nvSpPr>
                  <p:cNvPr id="17697" name="Text Box 28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55" y="2016"/>
                    <a:ext cx="288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  <p:sp>
                <p:nvSpPr>
                  <p:cNvPr id="17698" name="Text Box 2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2161"/>
                    <a:ext cx="337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</p:grpSp>
          </p:grpSp>
        </p:grpSp>
        <p:sp>
          <p:nvSpPr>
            <p:cNvPr id="17707" name="Text Box 299"/>
            <p:cNvSpPr txBox="1">
              <a:spLocks noChangeArrowheads="1"/>
            </p:cNvSpPr>
            <p:nvPr/>
          </p:nvSpPr>
          <p:spPr bwMode="auto">
            <a:xfrm>
              <a:off x="4080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D1</a:t>
              </a:r>
            </a:p>
          </p:txBody>
        </p:sp>
        <p:sp>
          <p:nvSpPr>
            <p:cNvPr id="17708" name="Text Box 300"/>
            <p:cNvSpPr txBox="1">
              <a:spLocks noChangeArrowheads="1"/>
            </p:cNvSpPr>
            <p:nvPr/>
          </p:nvSpPr>
          <p:spPr bwMode="auto">
            <a:xfrm>
              <a:off x="4272" y="1872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D2</a:t>
              </a:r>
              <a:endParaRPr lang="en-US" altLang="en-US" sz="1013"/>
            </a:p>
          </p:txBody>
        </p:sp>
        <p:sp>
          <p:nvSpPr>
            <p:cNvPr id="17709" name="Text Box 301"/>
            <p:cNvSpPr txBox="1">
              <a:spLocks noChangeArrowheads="1"/>
            </p:cNvSpPr>
            <p:nvPr/>
          </p:nvSpPr>
          <p:spPr bwMode="auto">
            <a:xfrm>
              <a:off x="4464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D3</a:t>
              </a:r>
              <a:endParaRPr lang="en-US" altLang="en-US" sz="1013"/>
            </a:p>
          </p:txBody>
        </p:sp>
      </p:grpSp>
      <p:sp>
        <p:nvSpPr>
          <p:cNvPr id="17710" name="Text Box 302"/>
          <p:cNvSpPr txBox="1">
            <a:spLocks noChangeArrowheads="1"/>
          </p:cNvSpPr>
          <p:nvPr/>
        </p:nvSpPr>
        <p:spPr bwMode="auto">
          <a:xfrm>
            <a:off x="2731294" y="3927873"/>
            <a:ext cx="116891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13" b="1"/>
              <a:t>Fq : D1  D2  D3  D4</a:t>
            </a:r>
          </a:p>
        </p:txBody>
      </p:sp>
      <p:sp>
        <p:nvSpPr>
          <p:cNvPr id="17711" name="Text Box 303"/>
          <p:cNvSpPr txBox="1">
            <a:spLocks noChangeArrowheads="1"/>
          </p:cNvSpPr>
          <p:nvPr/>
        </p:nvSpPr>
        <p:spPr bwMode="auto">
          <a:xfrm>
            <a:off x="5600701" y="3943350"/>
            <a:ext cx="992579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13" b="1"/>
              <a:t>Fq : D1  D2  D3</a:t>
            </a:r>
            <a:r>
              <a:rPr lang="en-US" altLang="en-US" sz="1013"/>
              <a:t> </a:t>
            </a:r>
          </a:p>
        </p:txBody>
      </p:sp>
      <p:sp>
        <p:nvSpPr>
          <p:cNvPr id="17712" name="AutoShape 304"/>
          <p:cNvSpPr>
            <a:spLocks noChangeArrowheads="1"/>
          </p:cNvSpPr>
          <p:nvPr/>
        </p:nvSpPr>
        <p:spPr bwMode="auto">
          <a:xfrm>
            <a:off x="4514850" y="3771900"/>
            <a:ext cx="571500" cy="628650"/>
          </a:xfrm>
          <a:prstGeom prst="curvedRightArrow">
            <a:avLst>
              <a:gd name="adj1" fmla="val 22000"/>
              <a:gd name="adj2" fmla="val 44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17720" name="Text Box 312"/>
          <p:cNvSpPr txBox="1">
            <a:spLocks noChangeArrowheads="1"/>
          </p:cNvSpPr>
          <p:nvPr/>
        </p:nvSpPr>
        <p:spPr bwMode="auto">
          <a:xfrm>
            <a:off x="4857750" y="4213623"/>
            <a:ext cx="251460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13"/>
          </a:p>
        </p:txBody>
      </p:sp>
      <p:sp>
        <p:nvSpPr>
          <p:cNvPr id="17721" name="Text Box 313"/>
          <p:cNvSpPr txBox="1">
            <a:spLocks noChangeArrowheads="1"/>
          </p:cNvSpPr>
          <p:nvPr/>
        </p:nvSpPr>
        <p:spPr bwMode="auto">
          <a:xfrm>
            <a:off x="5331619" y="4451748"/>
            <a:ext cx="198358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1013"/>
          </a:p>
        </p:txBody>
      </p:sp>
      <p:sp>
        <p:nvSpPr>
          <p:cNvPr id="17722" name="Text Box 314"/>
          <p:cNvSpPr txBox="1">
            <a:spLocks noChangeArrowheads="1"/>
          </p:cNvSpPr>
          <p:nvPr/>
        </p:nvSpPr>
        <p:spPr bwMode="auto">
          <a:xfrm>
            <a:off x="5588794" y="4213623"/>
            <a:ext cx="126920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 sz="1013"/>
          </a:p>
        </p:txBody>
      </p:sp>
      <p:sp>
        <p:nvSpPr>
          <p:cNvPr id="17723" name="Text Box 315"/>
          <p:cNvSpPr txBox="1">
            <a:spLocks noChangeArrowheads="1"/>
          </p:cNvSpPr>
          <p:nvPr/>
        </p:nvSpPr>
        <p:spPr bwMode="auto">
          <a:xfrm>
            <a:off x="4916091" y="4457700"/>
            <a:ext cx="223971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13" b="1" dirty="0"/>
              <a:t>D4 is fully covered by D3, so remove it</a:t>
            </a:r>
          </a:p>
        </p:txBody>
      </p:sp>
      <p:grpSp>
        <p:nvGrpSpPr>
          <p:cNvPr id="17779" name="Group 371"/>
          <p:cNvGrpSpPr>
            <a:grpSpLocks/>
          </p:cNvGrpSpPr>
          <p:nvPr/>
        </p:nvGrpSpPr>
        <p:grpSpPr bwMode="auto">
          <a:xfrm>
            <a:off x="2000250" y="1428750"/>
            <a:ext cx="2387204" cy="2452688"/>
            <a:chOff x="720" y="1200"/>
            <a:chExt cx="2005" cy="2060"/>
          </a:xfrm>
        </p:grpSpPr>
        <p:grpSp>
          <p:nvGrpSpPr>
            <p:cNvPr id="17726" name="Group 318"/>
            <p:cNvGrpSpPr>
              <a:grpSpLocks/>
            </p:cNvGrpSpPr>
            <p:nvPr/>
          </p:nvGrpSpPr>
          <p:grpSpPr bwMode="auto">
            <a:xfrm>
              <a:off x="816" y="1200"/>
              <a:ext cx="1909" cy="2060"/>
              <a:chOff x="3329" y="1496"/>
              <a:chExt cx="1909" cy="2060"/>
            </a:xfrm>
          </p:grpSpPr>
          <p:grpSp>
            <p:nvGrpSpPr>
              <p:cNvPr id="17727" name="Group 319"/>
              <p:cNvGrpSpPr>
                <a:grpSpLocks/>
              </p:cNvGrpSpPr>
              <p:nvPr/>
            </p:nvGrpSpPr>
            <p:grpSpPr bwMode="auto">
              <a:xfrm>
                <a:off x="3696" y="2112"/>
                <a:ext cx="1198" cy="1156"/>
                <a:chOff x="1119" y="1960"/>
                <a:chExt cx="1198" cy="1156"/>
              </a:xfrm>
            </p:grpSpPr>
            <p:sp>
              <p:nvSpPr>
                <p:cNvPr id="17728" name="Oval 320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29" name="Oval 321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  <p:sp>
            <p:nvSpPr>
              <p:cNvPr id="17730" name="Line 322"/>
              <p:cNvSpPr>
                <a:spLocks noChangeShapeType="1"/>
              </p:cNvSpPr>
              <p:nvPr/>
            </p:nvSpPr>
            <p:spPr bwMode="auto">
              <a:xfrm flipV="1">
                <a:off x="3393" y="1784"/>
                <a:ext cx="1836" cy="177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3"/>
              </a:p>
            </p:txBody>
          </p:sp>
          <p:sp>
            <p:nvSpPr>
              <p:cNvPr id="17731" name="Line 323"/>
              <p:cNvSpPr>
                <a:spLocks noChangeShapeType="1"/>
              </p:cNvSpPr>
              <p:nvPr/>
            </p:nvSpPr>
            <p:spPr bwMode="auto">
              <a:xfrm>
                <a:off x="3329" y="1744"/>
                <a:ext cx="1836" cy="177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3"/>
              </a:p>
            </p:txBody>
          </p:sp>
          <p:sp>
            <p:nvSpPr>
              <p:cNvPr id="17732" name="Text Box 324"/>
              <p:cNvSpPr txBox="1">
                <a:spLocks noChangeArrowheads="1"/>
              </p:cNvSpPr>
              <p:nvPr/>
            </p:nvSpPr>
            <p:spPr bwMode="auto">
              <a:xfrm>
                <a:off x="4169" y="1793"/>
                <a:ext cx="271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sz="1013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013" b="1" i="1" baseline="-25000">
                    <a:latin typeface="Times New Roman" panose="02020603050405020304" pitchFamily="18" charset="0"/>
                  </a:rPr>
                  <a:t>1</a:t>
                </a:r>
                <a:endParaRPr lang="en-US" altLang="en-US" sz="1013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33" name="Text Box 325"/>
              <p:cNvSpPr txBox="1">
                <a:spLocks noChangeArrowheads="1"/>
              </p:cNvSpPr>
              <p:nvPr/>
            </p:nvSpPr>
            <p:spPr bwMode="auto">
              <a:xfrm>
                <a:off x="4169" y="3334"/>
                <a:ext cx="271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sz="1013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013" b="1" i="1" baseline="-25000">
                    <a:latin typeface="Times New Roman" panose="02020603050405020304" pitchFamily="18" charset="0"/>
                  </a:rPr>
                  <a:t>3</a:t>
                </a:r>
                <a:endParaRPr lang="en-US" altLang="en-US" sz="1013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34" name="Text Box 326"/>
              <p:cNvSpPr txBox="1">
                <a:spLocks noChangeArrowheads="1"/>
              </p:cNvSpPr>
              <p:nvPr/>
            </p:nvSpPr>
            <p:spPr bwMode="auto">
              <a:xfrm>
                <a:off x="4967" y="2564"/>
                <a:ext cx="271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sz="1013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013" b="1" i="1" baseline="-25000">
                    <a:latin typeface="Times New Roman" panose="02020603050405020304" pitchFamily="18" charset="0"/>
                  </a:rPr>
                  <a:t>4</a:t>
                </a:r>
                <a:endParaRPr lang="en-US" altLang="en-US" sz="1013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35" name="Text Box 327"/>
              <p:cNvSpPr txBox="1">
                <a:spLocks noChangeArrowheads="1"/>
              </p:cNvSpPr>
              <p:nvPr/>
            </p:nvSpPr>
            <p:spPr bwMode="auto">
              <a:xfrm>
                <a:off x="3370" y="2564"/>
                <a:ext cx="271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sz="1013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013" b="1" i="1" baseline="-25000">
                    <a:latin typeface="Times New Roman" panose="02020603050405020304" pitchFamily="18" charset="0"/>
                  </a:rPr>
                  <a:t>2</a:t>
                </a:r>
                <a:endParaRPr lang="en-US" altLang="en-US" sz="1013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7736" name="Group 328"/>
              <p:cNvGrpSpPr>
                <a:grpSpLocks noChangeAspect="1"/>
              </p:cNvGrpSpPr>
              <p:nvPr/>
            </p:nvGrpSpPr>
            <p:grpSpPr bwMode="auto">
              <a:xfrm>
                <a:off x="3537" y="1496"/>
                <a:ext cx="1516" cy="671"/>
                <a:chOff x="2406" y="3464"/>
                <a:chExt cx="1315" cy="602"/>
              </a:xfrm>
            </p:grpSpPr>
            <p:sp>
              <p:nvSpPr>
                <p:cNvPr id="17737" name="Oval 3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20" y="3991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38" name="Oval 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803" y="3915"/>
                  <a:ext cx="79" cy="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39" name="Oval 331"/>
                <p:cNvSpPr>
                  <a:spLocks noChangeAspect="1" noChangeArrowheads="1"/>
                </p:cNvSpPr>
                <p:nvPr/>
              </p:nvSpPr>
              <p:spPr bwMode="auto">
                <a:xfrm>
                  <a:off x="2817" y="3653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0" name="Oval 332"/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3744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1" name="Oval 3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6" y="3782"/>
                  <a:ext cx="80" cy="7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2" name="Oval 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617" y="3464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3" name="Oval 335"/>
                <p:cNvSpPr>
                  <a:spLocks noChangeAspect="1" noChangeArrowheads="1"/>
                </p:cNvSpPr>
                <p:nvPr/>
              </p:nvSpPr>
              <p:spPr bwMode="auto">
                <a:xfrm>
                  <a:off x="3641" y="3547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  <p:grpSp>
            <p:nvGrpSpPr>
              <p:cNvPr id="17744" name="Group 336"/>
              <p:cNvGrpSpPr>
                <a:grpSpLocks/>
              </p:cNvGrpSpPr>
              <p:nvPr/>
            </p:nvGrpSpPr>
            <p:grpSpPr bwMode="auto">
              <a:xfrm>
                <a:off x="3377" y="1696"/>
                <a:ext cx="1198" cy="1156"/>
                <a:chOff x="1119" y="1960"/>
                <a:chExt cx="1198" cy="1156"/>
              </a:xfrm>
            </p:grpSpPr>
            <p:sp>
              <p:nvSpPr>
                <p:cNvPr id="17745" name="Oval 337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6" name="Oval 338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  <p:grpSp>
            <p:nvGrpSpPr>
              <p:cNvPr id="17747" name="Group 339"/>
              <p:cNvGrpSpPr>
                <a:grpSpLocks/>
              </p:cNvGrpSpPr>
              <p:nvPr/>
            </p:nvGrpSpPr>
            <p:grpSpPr bwMode="auto">
              <a:xfrm>
                <a:off x="3857" y="1840"/>
                <a:ext cx="1198" cy="1156"/>
                <a:chOff x="1119" y="1960"/>
                <a:chExt cx="1198" cy="1156"/>
              </a:xfrm>
            </p:grpSpPr>
            <p:sp>
              <p:nvSpPr>
                <p:cNvPr id="17748" name="Oval 340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49" name="Oval 341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FF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  <p:grpSp>
            <p:nvGrpSpPr>
              <p:cNvPr id="17750" name="Group 342"/>
              <p:cNvGrpSpPr>
                <a:grpSpLocks/>
              </p:cNvGrpSpPr>
              <p:nvPr/>
            </p:nvGrpSpPr>
            <p:grpSpPr bwMode="auto">
              <a:xfrm>
                <a:off x="3617" y="1600"/>
                <a:ext cx="1198" cy="1156"/>
                <a:chOff x="1119" y="1960"/>
                <a:chExt cx="1198" cy="1156"/>
              </a:xfrm>
            </p:grpSpPr>
            <p:sp>
              <p:nvSpPr>
                <p:cNvPr id="17751" name="Oval 343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52" name="Oval 344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  <p:grpSp>
            <p:nvGrpSpPr>
              <p:cNvPr id="17753" name="Group 345"/>
              <p:cNvGrpSpPr>
                <a:grpSpLocks/>
              </p:cNvGrpSpPr>
              <p:nvPr/>
            </p:nvGrpSpPr>
            <p:grpSpPr bwMode="auto">
              <a:xfrm>
                <a:off x="3809" y="1648"/>
                <a:ext cx="1198" cy="1156"/>
                <a:chOff x="1119" y="1960"/>
                <a:chExt cx="1198" cy="1156"/>
              </a:xfrm>
            </p:grpSpPr>
            <p:sp>
              <p:nvSpPr>
                <p:cNvPr id="17754" name="Oval 346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17755" name="Oval 347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</p:grpSp>
        </p:grpSp>
        <p:grpSp>
          <p:nvGrpSpPr>
            <p:cNvPr id="17756" name="Group 348"/>
            <p:cNvGrpSpPr>
              <a:grpSpLocks/>
            </p:cNvGrpSpPr>
            <p:nvPr/>
          </p:nvGrpSpPr>
          <p:grpSpPr bwMode="auto">
            <a:xfrm>
              <a:off x="816" y="1440"/>
              <a:ext cx="1852" cy="553"/>
              <a:chOff x="3332" y="1728"/>
              <a:chExt cx="1852" cy="553"/>
            </a:xfrm>
          </p:grpSpPr>
          <p:sp>
            <p:nvSpPr>
              <p:cNvPr id="17757" name="Line 349"/>
              <p:cNvSpPr>
                <a:spLocks noChangeShapeType="1"/>
              </p:cNvSpPr>
              <p:nvPr/>
            </p:nvSpPr>
            <p:spPr bwMode="auto">
              <a:xfrm flipV="1">
                <a:off x="4732" y="1824"/>
                <a:ext cx="452" cy="455"/>
              </a:xfrm>
              <a:prstGeom prst="line">
                <a:avLst/>
              </a:prstGeom>
              <a:noFill/>
              <a:ln w="444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13"/>
              </a:p>
            </p:txBody>
          </p:sp>
          <p:sp>
            <p:nvSpPr>
              <p:cNvPr id="17758" name="Line 350"/>
              <p:cNvSpPr>
                <a:spLocks noChangeShapeType="1"/>
              </p:cNvSpPr>
              <p:nvPr/>
            </p:nvSpPr>
            <p:spPr bwMode="auto">
              <a:xfrm flipH="1" flipV="1">
                <a:off x="3332" y="1728"/>
                <a:ext cx="549" cy="553"/>
              </a:xfrm>
              <a:prstGeom prst="line">
                <a:avLst/>
              </a:prstGeom>
              <a:noFill/>
              <a:ln w="4445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13"/>
              </a:p>
            </p:txBody>
          </p:sp>
          <p:sp>
            <p:nvSpPr>
              <p:cNvPr id="17759" name="Freeform 351"/>
              <p:cNvSpPr>
                <a:spLocks/>
              </p:cNvSpPr>
              <p:nvPr/>
            </p:nvSpPr>
            <p:spPr bwMode="auto">
              <a:xfrm>
                <a:off x="3888" y="2112"/>
                <a:ext cx="842" cy="168"/>
              </a:xfrm>
              <a:custGeom>
                <a:avLst/>
                <a:gdLst>
                  <a:gd name="T0" fmla="*/ 0 w 816"/>
                  <a:gd name="T1" fmla="*/ 144 h 144"/>
                  <a:gd name="T2" fmla="*/ 432 w 816"/>
                  <a:gd name="T3" fmla="*/ 0 h 144"/>
                  <a:gd name="T4" fmla="*/ 816 w 816"/>
                  <a:gd name="T5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6" h="144">
                    <a:moveTo>
                      <a:pt x="0" y="144"/>
                    </a:moveTo>
                    <a:cubicBezTo>
                      <a:pt x="148" y="72"/>
                      <a:pt x="296" y="0"/>
                      <a:pt x="432" y="0"/>
                    </a:cubicBezTo>
                    <a:cubicBezTo>
                      <a:pt x="568" y="0"/>
                      <a:pt x="752" y="120"/>
                      <a:pt x="816" y="144"/>
                    </a:cubicBezTo>
                  </a:path>
                </a:pathLst>
              </a:custGeom>
              <a:noFill/>
              <a:ln w="44450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13"/>
              </a:p>
            </p:txBody>
          </p:sp>
          <p:sp>
            <p:nvSpPr>
              <p:cNvPr id="17760" name="Line 352"/>
              <p:cNvSpPr>
                <a:spLocks noChangeShapeType="1"/>
              </p:cNvSpPr>
              <p:nvPr/>
            </p:nvSpPr>
            <p:spPr bwMode="auto">
              <a:xfrm>
                <a:off x="3432" y="1825"/>
                <a:ext cx="313" cy="3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13"/>
              </a:p>
            </p:txBody>
          </p:sp>
          <p:sp>
            <p:nvSpPr>
              <p:cNvPr id="17761" name="Line 353"/>
              <p:cNvSpPr>
                <a:spLocks noChangeShapeType="1"/>
              </p:cNvSpPr>
              <p:nvPr/>
            </p:nvSpPr>
            <p:spPr bwMode="auto">
              <a:xfrm flipV="1">
                <a:off x="4800" y="1920"/>
                <a:ext cx="288" cy="28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1013"/>
              </a:p>
            </p:txBody>
          </p:sp>
        </p:grpSp>
        <p:grpSp>
          <p:nvGrpSpPr>
            <p:cNvPr id="17762" name="Group 354"/>
            <p:cNvGrpSpPr>
              <a:grpSpLocks/>
            </p:cNvGrpSpPr>
            <p:nvPr/>
          </p:nvGrpSpPr>
          <p:grpSpPr bwMode="auto">
            <a:xfrm>
              <a:off x="864" y="1824"/>
              <a:ext cx="1632" cy="396"/>
              <a:chOff x="3456" y="2016"/>
              <a:chExt cx="1632" cy="396"/>
            </a:xfrm>
          </p:grpSpPr>
          <p:sp>
            <p:nvSpPr>
              <p:cNvPr id="17763" name="Text Box 355"/>
              <p:cNvSpPr txBox="1">
                <a:spLocks noChangeArrowheads="1"/>
              </p:cNvSpPr>
              <p:nvPr/>
            </p:nvSpPr>
            <p:spPr bwMode="auto">
              <a:xfrm>
                <a:off x="3456" y="2016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l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2</a:t>
                </a:r>
              </a:p>
            </p:txBody>
          </p:sp>
          <p:sp>
            <p:nvSpPr>
              <p:cNvPr id="17764" name="Text Box 356"/>
              <p:cNvSpPr txBox="1">
                <a:spLocks noChangeArrowheads="1"/>
              </p:cNvSpPr>
              <p:nvPr/>
            </p:nvSpPr>
            <p:spPr bwMode="auto">
              <a:xfrm>
                <a:off x="4752" y="2160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R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2</a:t>
                </a:r>
              </a:p>
            </p:txBody>
          </p:sp>
        </p:grpSp>
        <p:grpSp>
          <p:nvGrpSpPr>
            <p:cNvPr id="17765" name="Group 357"/>
            <p:cNvGrpSpPr>
              <a:grpSpLocks/>
            </p:cNvGrpSpPr>
            <p:nvPr/>
          </p:nvGrpSpPr>
          <p:grpSpPr bwMode="auto">
            <a:xfrm>
              <a:off x="1008" y="1680"/>
              <a:ext cx="1488" cy="540"/>
              <a:chOff x="3600" y="1872"/>
              <a:chExt cx="1488" cy="540"/>
            </a:xfrm>
          </p:grpSpPr>
          <p:sp>
            <p:nvSpPr>
              <p:cNvPr id="17766" name="Text Box 358"/>
              <p:cNvSpPr txBox="1">
                <a:spLocks noChangeArrowheads="1"/>
              </p:cNvSpPr>
              <p:nvPr/>
            </p:nvSpPr>
            <p:spPr bwMode="auto">
              <a:xfrm>
                <a:off x="3600" y="2160"/>
                <a:ext cx="24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l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3</a:t>
                </a:r>
              </a:p>
            </p:txBody>
          </p:sp>
          <p:sp>
            <p:nvSpPr>
              <p:cNvPr id="17767" name="Text Box 359"/>
              <p:cNvSpPr txBox="1">
                <a:spLocks noChangeArrowheads="1"/>
              </p:cNvSpPr>
              <p:nvPr/>
            </p:nvSpPr>
            <p:spPr bwMode="auto">
              <a:xfrm>
                <a:off x="4704" y="1872"/>
                <a:ext cx="38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R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3</a:t>
                </a:r>
              </a:p>
            </p:txBody>
          </p:sp>
        </p:grpSp>
        <p:grpSp>
          <p:nvGrpSpPr>
            <p:cNvPr id="17768" name="Group 360"/>
            <p:cNvGrpSpPr>
              <a:grpSpLocks/>
            </p:cNvGrpSpPr>
            <p:nvPr/>
          </p:nvGrpSpPr>
          <p:grpSpPr bwMode="auto">
            <a:xfrm>
              <a:off x="1248" y="1536"/>
              <a:ext cx="1392" cy="780"/>
              <a:chOff x="3840" y="1728"/>
              <a:chExt cx="1392" cy="780"/>
            </a:xfrm>
          </p:grpSpPr>
          <p:sp>
            <p:nvSpPr>
              <p:cNvPr id="17769" name="Text Box 361"/>
              <p:cNvSpPr txBox="1">
                <a:spLocks noChangeArrowheads="1"/>
              </p:cNvSpPr>
              <p:nvPr/>
            </p:nvSpPr>
            <p:spPr bwMode="auto">
              <a:xfrm>
                <a:off x="3840" y="2256"/>
                <a:ext cx="24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l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4</a:t>
                </a:r>
              </a:p>
            </p:txBody>
          </p:sp>
          <p:sp>
            <p:nvSpPr>
              <p:cNvPr id="17770" name="Text Box 362"/>
              <p:cNvSpPr txBox="1">
                <a:spLocks noChangeArrowheads="1"/>
              </p:cNvSpPr>
              <p:nvPr/>
            </p:nvSpPr>
            <p:spPr bwMode="auto">
              <a:xfrm>
                <a:off x="4848" y="1728"/>
                <a:ext cx="38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R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4</a:t>
                </a:r>
              </a:p>
            </p:txBody>
          </p:sp>
        </p:grpSp>
        <p:grpSp>
          <p:nvGrpSpPr>
            <p:cNvPr id="17771" name="Group 363"/>
            <p:cNvGrpSpPr>
              <a:grpSpLocks/>
            </p:cNvGrpSpPr>
            <p:nvPr/>
          </p:nvGrpSpPr>
          <p:grpSpPr bwMode="auto">
            <a:xfrm>
              <a:off x="720" y="1680"/>
              <a:ext cx="1488" cy="780"/>
              <a:chOff x="3312" y="1872"/>
              <a:chExt cx="1488" cy="780"/>
            </a:xfrm>
          </p:grpSpPr>
          <p:sp>
            <p:nvSpPr>
              <p:cNvPr id="17772" name="Text Box 364"/>
              <p:cNvSpPr txBox="1">
                <a:spLocks noChangeArrowheads="1"/>
              </p:cNvSpPr>
              <p:nvPr/>
            </p:nvSpPr>
            <p:spPr bwMode="auto">
              <a:xfrm>
                <a:off x="3312" y="1872"/>
                <a:ext cx="24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l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1</a:t>
                </a:r>
              </a:p>
            </p:txBody>
          </p:sp>
          <p:sp>
            <p:nvSpPr>
              <p:cNvPr id="17773" name="Text Box 365"/>
              <p:cNvSpPr txBox="1">
                <a:spLocks noChangeArrowheads="1"/>
              </p:cNvSpPr>
              <p:nvPr/>
            </p:nvSpPr>
            <p:spPr bwMode="auto">
              <a:xfrm>
                <a:off x="4512" y="2400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R</a:t>
                </a:r>
                <a:r>
                  <a:rPr lang="en-US" altLang="en-US" b="1" baseline="-25000">
                    <a:solidFill>
                      <a:srgbClr val="000000"/>
                    </a:solidFill>
                    <a:latin typeface="Monotype Corsiva" panose="03010101010201010101" pitchFamily="66" charset="0"/>
                  </a:rPr>
                  <a:t>1</a:t>
                </a:r>
              </a:p>
            </p:txBody>
          </p:sp>
        </p:grpSp>
        <p:sp>
          <p:nvSpPr>
            <p:cNvPr id="17774" name="Text Box 366"/>
            <p:cNvSpPr txBox="1">
              <a:spLocks noChangeArrowheads="1"/>
            </p:cNvSpPr>
            <p:nvPr/>
          </p:nvSpPr>
          <p:spPr bwMode="auto">
            <a:xfrm>
              <a:off x="1344" y="2064"/>
              <a:ext cx="351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900" dirty="0"/>
                <a:t>D1</a:t>
              </a:r>
              <a:endParaRPr lang="en-US" altLang="en-US" sz="1800" dirty="0"/>
            </a:p>
          </p:txBody>
        </p:sp>
        <p:sp>
          <p:nvSpPr>
            <p:cNvPr id="17775" name="Text Box 367"/>
            <p:cNvSpPr txBox="1">
              <a:spLocks noChangeArrowheads="1"/>
            </p:cNvSpPr>
            <p:nvPr/>
          </p:nvSpPr>
          <p:spPr bwMode="auto">
            <a:xfrm>
              <a:off x="1584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D2</a:t>
              </a:r>
              <a:endParaRPr lang="en-US" altLang="en-US" sz="1800"/>
            </a:p>
          </p:txBody>
        </p:sp>
        <p:sp>
          <p:nvSpPr>
            <p:cNvPr id="17776" name="Text Box 368"/>
            <p:cNvSpPr txBox="1">
              <a:spLocks noChangeArrowheads="1"/>
            </p:cNvSpPr>
            <p:nvPr/>
          </p:nvSpPr>
          <p:spPr bwMode="auto">
            <a:xfrm>
              <a:off x="1824" y="1920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D3</a:t>
              </a:r>
              <a:endParaRPr lang="en-US" altLang="en-US" sz="1800"/>
            </a:p>
          </p:txBody>
        </p:sp>
        <p:sp>
          <p:nvSpPr>
            <p:cNvPr id="17777" name="Text Box 369"/>
            <p:cNvSpPr txBox="1">
              <a:spLocks noChangeArrowheads="1"/>
            </p:cNvSpPr>
            <p:nvPr/>
          </p:nvSpPr>
          <p:spPr bwMode="auto">
            <a:xfrm>
              <a:off x="1776" y="2112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7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utoUpdateAnimBg="0"/>
      <p:bldP spid="17605" grpId="0" animBg="1"/>
      <p:bldP spid="17710" grpId="0" autoUpdateAnimBg="0"/>
      <p:bldP spid="17711" grpId="0" autoUpdateAnimBg="0"/>
      <p:bldP spid="17712" grpId="0" animBg="1"/>
      <p:bldP spid="17723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1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pitchFamily="2" charset="2"/>
              <a:buChar char=" "/>
            </a:pPr>
            <a:r>
              <a:rPr lang="en-US" altLang="en-US" sz="1350" b="1" dirty="0"/>
              <a:t>2(d) Remove covered by two neighbors</a:t>
            </a:r>
            <a:r>
              <a:rPr lang="en-US" altLang="en-US" dirty="0"/>
              <a:t>  </a:t>
            </a:r>
          </a:p>
        </p:txBody>
      </p:sp>
      <p:sp>
        <p:nvSpPr>
          <p:cNvPr id="27783" name="Line 135"/>
          <p:cNvSpPr>
            <a:spLocks noChangeShapeType="1"/>
          </p:cNvSpPr>
          <p:nvPr/>
        </p:nvSpPr>
        <p:spPr bwMode="auto">
          <a:xfrm>
            <a:off x="430530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784" name="Line 136"/>
          <p:cNvSpPr>
            <a:spLocks noChangeShapeType="1"/>
          </p:cNvSpPr>
          <p:nvPr/>
        </p:nvSpPr>
        <p:spPr bwMode="auto">
          <a:xfrm>
            <a:off x="4305300" y="3577701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785" name="Line 137"/>
          <p:cNvSpPr>
            <a:spLocks noChangeShapeType="1"/>
          </p:cNvSpPr>
          <p:nvPr/>
        </p:nvSpPr>
        <p:spPr bwMode="auto">
          <a:xfrm flipV="1">
            <a:off x="459105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786" name="Rectangle 138"/>
          <p:cNvSpPr>
            <a:spLocks noChangeArrowheads="1"/>
          </p:cNvSpPr>
          <p:nvPr/>
        </p:nvSpPr>
        <p:spPr bwMode="auto">
          <a:xfrm>
            <a:off x="4305300" y="3291951"/>
            <a:ext cx="28575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D1</a:t>
            </a:r>
          </a:p>
        </p:txBody>
      </p:sp>
      <p:sp>
        <p:nvSpPr>
          <p:cNvPr id="27787" name="Rectangle 139"/>
          <p:cNvSpPr>
            <a:spLocks noChangeArrowheads="1"/>
          </p:cNvSpPr>
          <p:nvPr/>
        </p:nvSpPr>
        <p:spPr bwMode="auto">
          <a:xfrm>
            <a:off x="4305300" y="3006201"/>
            <a:ext cx="285750" cy="285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D2</a:t>
            </a:r>
          </a:p>
        </p:txBody>
      </p:sp>
      <p:sp>
        <p:nvSpPr>
          <p:cNvPr id="27788" name="Rectangle 140"/>
          <p:cNvSpPr>
            <a:spLocks noChangeArrowheads="1"/>
          </p:cNvSpPr>
          <p:nvPr/>
        </p:nvSpPr>
        <p:spPr bwMode="auto">
          <a:xfrm>
            <a:off x="4305300" y="2720451"/>
            <a:ext cx="285750" cy="2857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D3</a:t>
            </a:r>
          </a:p>
        </p:txBody>
      </p:sp>
      <p:grpSp>
        <p:nvGrpSpPr>
          <p:cNvPr id="27827" name="Group 179"/>
          <p:cNvGrpSpPr>
            <a:grpSpLocks/>
          </p:cNvGrpSpPr>
          <p:nvPr/>
        </p:nvGrpSpPr>
        <p:grpSpPr bwMode="auto">
          <a:xfrm>
            <a:off x="303610" y="1920351"/>
            <a:ext cx="2262188" cy="2286000"/>
            <a:chOff x="287" y="1584"/>
            <a:chExt cx="1900" cy="1920"/>
          </a:xfrm>
        </p:grpSpPr>
        <p:grpSp>
          <p:nvGrpSpPr>
            <p:cNvPr id="27732" name="Group 84"/>
            <p:cNvGrpSpPr>
              <a:grpSpLocks/>
            </p:cNvGrpSpPr>
            <p:nvPr/>
          </p:nvGrpSpPr>
          <p:grpSpPr bwMode="auto">
            <a:xfrm>
              <a:off x="287" y="1584"/>
              <a:ext cx="1813" cy="1920"/>
              <a:chOff x="3375" y="1478"/>
              <a:chExt cx="1935" cy="2060"/>
            </a:xfrm>
          </p:grpSpPr>
          <p:grpSp>
            <p:nvGrpSpPr>
              <p:cNvPr id="27733" name="Group 85"/>
              <p:cNvGrpSpPr>
                <a:grpSpLocks/>
              </p:cNvGrpSpPr>
              <p:nvPr/>
            </p:nvGrpSpPr>
            <p:grpSpPr bwMode="auto">
              <a:xfrm>
                <a:off x="3375" y="1478"/>
                <a:ext cx="1935" cy="2060"/>
                <a:chOff x="3375" y="1478"/>
                <a:chExt cx="1935" cy="2060"/>
              </a:xfrm>
            </p:grpSpPr>
            <p:grpSp>
              <p:nvGrpSpPr>
                <p:cNvPr id="27734" name="Group 86"/>
                <p:cNvGrpSpPr>
                  <a:grpSpLocks/>
                </p:cNvGrpSpPr>
                <p:nvPr/>
              </p:nvGrpSpPr>
              <p:grpSpPr bwMode="auto">
                <a:xfrm>
                  <a:off x="3759" y="209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27735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36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sp>
              <p:nvSpPr>
                <p:cNvPr id="27737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3456" y="176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27738" name="Line 90"/>
                <p:cNvSpPr>
                  <a:spLocks noChangeShapeType="1"/>
                </p:cNvSpPr>
                <p:nvPr/>
              </p:nvSpPr>
              <p:spPr bwMode="auto">
                <a:xfrm>
                  <a:off x="3392" y="1726"/>
                  <a:ext cx="1836" cy="1772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13"/>
                </a:p>
              </p:txBody>
            </p:sp>
            <p:sp>
              <p:nvSpPr>
                <p:cNvPr id="27739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223" y="1766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1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740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4223" y="3308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3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741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5021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4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742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3425" y="2539"/>
                  <a:ext cx="289" cy="2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lang="en-US" altLang="en-US" sz="1013" b="1" i="1">
                      <a:latin typeface="Times New Roman" panose="02020603050405020304" pitchFamily="18" charset="0"/>
                    </a:rPr>
                    <a:t>Q</a:t>
                  </a:r>
                  <a:r>
                    <a:rPr lang="en-US" altLang="en-US" sz="1013" b="1" i="1" baseline="-25000">
                      <a:latin typeface="Times New Roman" panose="02020603050405020304" pitchFamily="18" charset="0"/>
                    </a:rPr>
                    <a:t>2</a:t>
                  </a:r>
                  <a:endParaRPr lang="en-US" altLang="en-US" sz="1013" b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7743" name="Group 95"/>
                <p:cNvGrpSpPr>
                  <a:grpSpLocks noChangeAspect="1"/>
                </p:cNvGrpSpPr>
                <p:nvPr/>
              </p:nvGrpSpPr>
              <p:grpSpPr bwMode="auto">
                <a:xfrm>
                  <a:off x="3600" y="1478"/>
                  <a:ext cx="1516" cy="671"/>
                  <a:chOff x="2406" y="3464"/>
                  <a:chExt cx="1315" cy="602"/>
                </a:xfrm>
              </p:grpSpPr>
              <p:sp>
                <p:nvSpPr>
                  <p:cNvPr id="27744" name="Oval 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420" y="3991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45" name="Oval 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03" y="3915"/>
                    <a:ext cx="79" cy="74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46" name="Oval 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17" y="3653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47" name="Oval 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12" y="374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48" name="Oval 1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6" y="3782"/>
                    <a:ext cx="80" cy="76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49" name="Oval 1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17" y="3464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50" name="Oval 1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641" y="3547"/>
                    <a:ext cx="80" cy="75"/>
                  </a:xfrm>
                  <a:prstGeom prst="ellips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751" name="Group 103"/>
                <p:cNvGrpSpPr>
                  <a:grpSpLocks/>
                </p:cNvGrpSpPr>
                <p:nvPr/>
              </p:nvGrpSpPr>
              <p:grpSpPr bwMode="auto">
                <a:xfrm>
                  <a:off x="3440" y="1678"/>
                  <a:ext cx="1198" cy="1156"/>
                  <a:chOff x="1119" y="1960"/>
                  <a:chExt cx="1198" cy="1156"/>
                </a:xfrm>
              </p:grpSpPr>
              <p:sp>
                <p:nvSpPr>
                  <p:cNvPr id="27752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53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754" name="Group 106"/>
                <p:cNvGrpSpPr>
                  <a:grpSpLocks/>
                </p:cNvGrpSpPr>
                <p:nvPr/>
              </p:nvGrpSpPr>
              <p:grpSpPr bwMode="auto">
                <a:xfrm>
                  <a:off x="3872" y="1630"/>
                  <a:ext cx="1198" cy="1156"/>
                  <a:chOff x="1119" y="1960"/>
                  <a:chExt cx="1198" cy="1156"/>
                </a:xfrm>
              </p:grpSpPr>
              <p:sp>
                <p:nvSpPr>
                  <p:cNvPr id="27755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56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FF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757" name="Group 109"/>
                <p:cNvGrpSpPr>
                  <a:grpSpLocks/>
                </p:cNvGrpSpPr>
                <p:nvPr/>
              </p:nvGrpSpPr>
              <p:grpSpPr bwMode="auto">
                <a:xfrm>
                  <a:off x="3395" y="1710"/>
                  <a:ext cx="1852" cy="553"/>
                  <a:chOff x="3332" y="1728"/>
                  <a:chExt cx="1852" cy="553"/>
                </a:xfrm>
              </p:grpSpPr>
              <p:sp>
                <p:nvSpPr>
                  <p:cNvPr id="27758" name="Line 1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32" y="1824"/>
                    <a:ext cx="452" cy="455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27759" name="Line 11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3332" y="1728"/>
                    <a:ext cx="549" cy="553"/>
                  </a:xfrm>
                  <a:prstGeom prst="line">
                    <a:avLst/>
                  </a:prstGeom>
                  <a:noFill/>
                  <a:ln w="44450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27760" name="Freeform 112"/>
                  <p:cNvSpPr>
                    <a:spLocks/>
                  </p:cNvSpPr>
                  <p:nvPr/>
                </p:nvSpPr>
                <p:spPr bwMode="auto">
                  <a:xfrm>
                    <a:off x="3888" y="2112"/>
                    <a:ext cx="842" cy="168"/>
                  </a:xfrm>
                  <a:custGeom>
                    <a:avLst/>
                    <a:gdLst>
                      <a:gd name="T0" fmla="*/ 0 w 816"/>
                      <a:gd name="T1" fmla="*/ 144 h 144"/>
                      <a:gd name="T2" fmla="*/ 432 w 816"/>
                      <a:gd name="T3" fmla="*/ 0 h 144"/>
                      <a:gd name="T4" fmla="*/ 816 w 816"/>
                      <a:gd name="T5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16" h="144">
                        <a:moveTo>
                          <a:pt x="0" y="144"/>
                        </a:moveTo>
                        <a:cubicBezTo>
                          <a:pt x="148" y="72"/>
                          <a:pt x="296" y="0"/>
                          <a:pt x="432" y="0"/>
                        </a:cubicBezTo>
                        <a:cubicBezTo>
                          <a:pt x="568" y="0"/>
                          <a:pt x="752" y="120"/>
                          <a:pt x="816" y="144"/>
                        </a:cubicBezTo>
                      </a:path>
                    </a:pathLst>
                  </a:custGeom>
                  <a:noFill/>
                  <a:ln w="44450" cap="flat" cmpd="sng">
                    <a:solidFill>
                      <a:srgbClr val="000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2776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3432" y="1825"/>
                    <a:ext cx="313" cy="31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  <p:sp>
                <p:nvSpPr>
                  <p:cNvPr id="27762" name="Line 1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1920"/>
                    <a:ext cx="288" cy="288"/>
                  </a:xfrm>
                  <a:prstGeom prst="line">
                    <a:avLst/>
                  </a:prstGeom>
                  <a:noFill/>
                  <a:ln w="38100">
                    <a:solidFill>
                      <a:srgbClr val="000000"/>
                    </a:solidFill>
                    <a:miter lim="800000"/>
                    <a:headEnd/>
                    <a:tailEnd type="stealth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763" name="Group 115"/>
                <p:cNvGrpSpPr>
                  <a:grpSpLocks/>
                </p:cNvGrpSpPr>
                <p:nvPr/>
              </p:nvGrpSpPr>
              <p:grpSpPr bwMode="auto">
                <a:xfrm>
                  <a:off x="3902" y="1710"/>
                  <a:ext cx="1393" cy="924"/>
                  <a:chOff x="3839" y="1728"/>
                  <a:chExt cx="1393" cy="924"/>
                </a:xfrm>
              </p:grpSpPr>
              <p:sp>
                <p:nvSpPr>
                  <p:cNvPr id="27764" name="Text Box 1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39" y="2257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  <p:sp>
                <p:nvSpPr>
                  <p:cNvPr id="27765" name="Text Box 1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48" y="1728"/>
                    <a:ext cx="384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27766" name="Group 118"/>
                <p:cNvGrpSpPr>
                  <a:grpSpLocks/>
                </p:cNvGrpSpPr>
                <p:nvPr/>
              </p:nvGrpSpPr>
              <p:grpSpPr bwMode="auto">
                <a:xfrm>
                  <a:off x="3375" y="1854"/>
                  <a:ext cx="1488" cy="920"/>
                  <a:chOff x="3312" y="1872"/>
                  <a:chExt cx="1488" cy="920"/>
                </a:xfrm>
              </p:grpSpPr>
              <p:sp>
                <p:nvSpPr>
                  <p:cNvPr id="27767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1872"/>
                    <a:ext cx="24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  <p:sp>
                <p:nvSpPr>
                  <p:cNvPr id="27768" name="Text Box 1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0" y="2397"/>
                    <a:ext cx="290" cy="39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27769" name="Group 121"/>
              <p:cNvGrpSpPr>
                <a:grpSpLocks/>
              </p:cNvGrpSpPr>
              <p:nvPr/>
            </p:nvGrpSpPr>
            <p:grpSpPr bwMode="auto">
              <a:xfrm>
                <a:off x="3503" y="1584"/>
                <a:ext cx="1633" cy="1156"/>
                <a:chOff x="3518" y="1584"/>
                <a:chExt cx="1633" cy="1156"/>
              </a:xfrm>
            </p:grpSpPr>
            <p:grpSp>
              <p:nvGrpSpPr>
                <p:cNvPr id="27770" name="Group 122"/>
                <p:cNvGrpSpPr>
                  <a:grpSpLocks/>
                </p:cNvGrpSpPr>
                <p:nvPr/>
              </p:nvGrpSpPr>
              <p:grpSpPr bwMode="auto">
                <a:xfrm>
                  <a:off x="3696" y="1584"/>
                  <a:ext cx="1198" cy="1156"/>
                  <a:chOff x="1119" y="1960"/>
                  <a:chExt cx="1198" cy="1156"/>
                </a:xfrm>
              </p:grpSpPr>
              <p:sp>
                <p:nvSpPr>
                  <p:cNvPr id="27771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1119" y="1960"/>
                    <a:ext cx="1198" cy="1156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0C0C0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  <p:sp>
                <p:nvSpPr>
                  <p:cNvPr id="27772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2500"/>
                    <a:ext cx="80" cy="77"/>
                  </a:xfrm>
                  <a:prstGeom prst="ellipse">
                    <a:avLst/>
                  </a:prstGeom>
                  <a:noFill/>
                  <a:ln w="9525">
                    <a:solidFill>
                      <a:srgbClr val="00FF00"/>
                    </a:solidFill>
                    <a:round/>
                    <a:headEnd type="none" w="sm" len="sm"/>
                    <a:tailEnd type="none" w="sm" len="sm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tx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1013"/>
                  </a:p>
                </p:txBody>
              </p:sp>
            </p:grpSp>
            <p:grpSp>
              <p:nvGrpSpPr>
                <p:cNvPr id="27773" name="Group 125"/>
                <p:cNvGrpSpPr>
                  <a:grpSpLocks/>
                </p:cNvGrpSpPr>
                <p:nvPr/>
              </p:nvGrpSpPr>
              <p:grpSpPr bwMode="auto">
                <a:xfrm>
                  <a:off x="3518" y="1998"/>
                  <a:ext cx="1633" cy="415"/>
                  <a:chOff x="3455" y="2016"/>
                  <a:chExt cx="1633" cy="415"/>
                </a:xfrm>
              </p:grpSpPr>
              <p:sp>
                <p:nvSpPr>
                  <p:cNvPr id="27774" name="Text Box 1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55" y="2016"/>
                    <a:ext cx="288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l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  <p:sp>
                <p:nvSpPr>
                  <p:cNvPr id="27775" name="Text Box 1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2161"/>
                    <a:ext cx="337" cy="27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lang="en-US" altLang="en-US" b="1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R</a:t>
                    </a:r>
                    <a:r>
                      <a:rPr lang="en-US" altLang="en-US" b="1" baseline="-25000">
                        <a:solidFill>
                          <a:srgbClr val="000000"/>
                        </a:solidFill>
                        <a:latin typeface="Monotype Corsiva" panose="03010101010201010101" pitchFamily="66" charset="0"/>
                      </a:rPr>
                      <a:t>2</a:t>
                    </a:r>
                  </a:p>
                </p:txBody>
              </p:sp>
            </p:grpSp>
          </p:grpSp>
        </p:grpSp>
        <p:sp>
          <p:nvSpPr>
            <p:cNvPr id="27779" name="Text Box 131"/>
            <p:cNvSpPr txBox="1">
              <a:spLocks noChangeArrowheads="1"/>
            </p:cNvSpPr>
            <p:nvPr/>
          </p:nvSpPr>
          <p:spPr bwMode="auto">
            <a:xfrm>
              <a:off x="1920" y="3072"/>
              <a:ext cx="26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50"/>
                <a:t>Fq</a:t>
              </a:r>
              <a:endParaRPr lang="en-US" altLang="en-US" sz="1013"/>
            </a:p>
          </p:txBody>
        </p:sp>
        <p:sp>
          <p:nvSpPr>
            <p:cNvPr id="27798" name="Text Box 150"/>
            <p:cNvSpPr txBox="1">
              <a:spLocks noChangeArrowheads="1"/>
            </p:cNvSpPr>
            <p:nvPr/>
          </p:nvSpPr>
          <p:spPr bwMode="auto">
            <a:xfrm>
              <a:off x="912" y="2256"/>
              <a:ext cx="28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050"/>
                <a:t>D1</a:t>
              </a:r>
              <a:endParaRPr lang="en-US" altLang="en-US" sz="1013"/>
            </a:p>
          </p:txBody>
        </p:sp>
        <p:sp>
          <p:nvSpPr>
            <p:cNvPr id="27799" name="Text Box 151"/>
            <p:cNvSpPr txBox="1">
              <a:spLocks noChangeArrowheads="1"/>
            </p:cNvSpPr>
            <p:nvPr/>
          </p:nvSpPr>
          <p:spPr bwMode="auto">
            <a:xfrm>
              <a:off x="1104" y="2208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D2</a:t>
              </a:r>
            </a:p>
          </p:txBody>
        </p:sp>
        <p:sp>
          <p:nvSpPr>
            <p:cNvPr id="27800" name="Text Box 152"/>
            <p:cNvSpPr txBox="1">
              <a:spLocks noChangeArrowheads="1"/>
            </p:cNvSpPr>
            <p:nvPr/>
          </p:nvSpPr>
          <p:spPr bwMode="auto">
            <a:xfrm>
              <a:off x="1248" y="2256"/>
              <a:ext cx="26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00"/>
                <a:t>D3</a:t>
              </a:r>
              <a:endParaRPr lang="en-US" altLang="en-US" sz="1013"/>
            </a:p>
          </p:txBody>
        </p:sp>
      </p:grpSp>
      <p:sp>
        <p:nvSpPr>
          <p:cNvPr id="27803" name="Line 155"/>
          <p:cNvSpPr>
            <a:spLocks noChangeShapeType="1"/>
          </p:cNvSpPr>
          <p:nvPr/>
        </p:nvSpPr>
        <p:spPr bwMode="auto">
          <a:xfrm>
            <a:off x="310515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04" name="Line 156"/>
          <p:cNvSpPr>
            <a:spLocks noChangeShapeType="1"/>
          </p:cNvSpPr>
          <p:nvPr/>
        </p:nvSpPr>
        <p:spPr bwMode="auto">
          <a:xfrm>
            <a:off x="3105150" y="3577701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05" name="Line 157"/>
          <p:cNvSpPr>
            <a:spLocks noChangeShapeType="1"/>
          </p:cNvSpPr>
          <p:nvPr/>
        </p:nvSpPr>
        <p:spPr bwMode="auto">
          <a:xfrm flipV="1">
            <a:off x="339090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06" name="Rectangle 158"/>
          <p:cNvSpPr>
            <a:spLocks noChangeArrowheads="1"/>
          </p:cNvSpPr>
          <p:nvPr/>
        </p:nvSpPr>
        <p:spPr bwMode="auto">
          <a:xfrm>
            <a:off x="3105150" y="3291951"/>
            <a:ext cx="28575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D1</a:t>
            </a:r>
          </a:p>
        </p:txBody>
      </p:sp>
      <p:sp>
        <p:nvSpPr>
          <p:cNvPr id="27818" name="Line 170"/>
          <p:cNvSpPr>
            <a:spLocks noChangeShapeType="1"/>
          </p:cNvSpPr>
          <p:nvPr/>
        </p:nvSpPr>
        <p:spPr bwMode="auto">
          <a:xfrm>
            <a:off x="373380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19" name="Line 171"/>
          <p:cNvSpPr>
            <a:spLocks noChangeShapeType="1"/>
          </p:cNvSpPr>
          <p:nvPr/>
        </p:nvSpPr>
        <p:spPr bwMode="auto">
          <a:xfrm>
            <a:off x="3733800" y="3577701"/>
            <a:ext cx="285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20" name="Line 172"/>
          <p:cNvSpPr>
            <a:spLocks noChangeShapeType="1"/>
          </p:cNvSpPr>
          <p:nvPr/>
        </p:nvSpPr>
        <p:spPr bwMode="auto">
          <a:xfrm flipV="1">
            <a:off x="4019550" y="1977501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21" name="Rectangle 173"/>
          <p:cNvSpPr>
            <a:spLocks noChangeArrowheads="1"/>
          </p:cNvSpPr>
          <p:nvPr/>
        </p:nvSpPr>
        <p:spPr bwMode="auto">
          <a:xfrm>
            <a:off x="3733800" y="3291951"/>
            <a:ext cx="28575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D1</a:t>
            </a:r>
          </a:p>
        </p:txBody>
      </p:sp>
      <p:sp>
        <p:nvSpPr>
          <p:cNvPr id="27822" name="Rectangle 174"/>
          <p:cNvSpPr>
            <a:spLocks noChangeArrowheads="1"/>
          </p:cNvSpPr>
          <p:nvPr/>
        </p:nvSpPr>
        <p:spPr bwMode="auto">
          <a:xfrm>
            <a:off x="3733800" y="3006201"/>
            <a:ext cx="285750" cy="2857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/>
              <a:t>D2</a:t>
            </a:r>
          </a:p>
        </p:txBody>
      </p:sp>
      <p:sp>
        <p:nvSpPr>
          <p:cNvPr id="27825" name="Text Box 177"/>
          <p:cNvSpPr txBox="1">
            <a:spLocks noChangeArrowheads="1"/>
          </p:cNvSpPr>
          <p:nvPr/>
        </p:nvSpPr>
        <p:spPr bwMode="auto">
          <a:xfrm>
            <a:off x="4876801" y="3634851"/>
            <a:ext cx="1669256" cy="40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13" b="1"/>
              <a:t>D2 is covered by D1 and D3 ,  so remove it</a:t>
            </a:r>
          </a:p>
        </p:txBody>
      </p:sp>
      <p:sp>
        <p:nvSpPr>
          <p:cNvPr id="27829" name="Line 181"/>
          <p:cNvSpPr>
            <a:spLocks noChangeShapeType="1"/>
          </p:cNvSpPr>
          <p:nvPr/>
        </p:nvSpPr>
        <p:spPr bwMode="auto">
          <a:xfrm>
            <a:off x="5562600" y="1977501"/>
            <a:ext cx="1191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30" name="Line 182"/>
          <p:cNvSpPr>
            <a:spLocks noChangeShapeType="1"/>
          </p:cNvSpPr>
          <p:nvPr/>
        </p:nvSpPr>
        <p:spPr bwMode="auto">
          <a:xfrm>
            <a:off x="5562600" y="3577701"/>
            <a:ext cx="285750" cy="1191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31" name="Line 183"/>
          <p:cNvSpPr>
            <a:spLocks noChangeShapeType="1"/>
          </p:cNvSpPr>
          <p:nvPr/>
        </p:nvSpPr>
        <p:spPr bwMode="auto">
          <a:xfrm flipV="1">
            <a:off x="5848350" y="1977501"/>
            <a:ext cx="1191" cy="1600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sp>
        <p:nvSpPr>
          <p:cNvPr id="27832" name="Rectangle 184"/>
          <p:cNvSpPr>
            <a:spLocks noChangeArrowheads="1"/>
          </p:cNvSpPr>
          <p:nvPr/>
        </p:nvSpPr>
        <p:spPr bwMode="auto">
          <a:xfrm>
            <a:off x="5562600" y="3291951"/>
            <a:ext cx="28575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D1</a:t>
            </a:r>
          </a:p>
        </p:txBody>
      </p:sp>
      <p:sp>
        <p:nvSpPr>
          <p:cNvPr id="27833" name="Rectangle 185"/>
          <p:cNvSpPr>
            <a:spLocks noChangeArrowheads="1"/>
          </p:cNvSpPr>
          <p:nvPr/>
        </p:nvSpPr>
        <p:spPr bwMode="auto">
          <a:xfrm>
            <a:off x="5562600" y="3006201"/>
            <a:ext cx="285750" cy="2857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/>
              <a:t>D3</a:t>
            </a:r>
          </a:p>
        </p:txBody>
      </p:sp>
      <p:sp>
        <p:nvSpPr>
          <p:cNvPr id="27834" name="AutoShape 186"/>
          <p:cNvSpPr>
            <a:spLocks noChangeArrowheads="1"/>
          </p:cNvSpPr>
          <p:nvPr/>
        </p:nvSpPr>
        <p:spPr bwMode="auto">
          <a:xfrm>
            <a:off x="4762500" y="3177651"/>
            <a:ext cx="57150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/>
          </a:p>
        </p:txBody>
      </p:sp>
      <p:grpSp>
        <p:nvGrpSpPr>
          <p:cNvPr id="75" name="Group 49"/>
          <p:cNvGrpSpPr>
            <a:grpSpLocks/>
          </p:cNvGrpSpPr>
          <p:nvPr/>
        </p:nvGrpSpPr>
        <p:grpSpPr bwMode="auto">
          <a:xfrm>
            <a:off x="6711752" y="1607809"/>
            <a:ext cx="1924510" cy="2195782"/>
            <a:chOff x="1392" y="1680"/>
            <a:chExt cx="1720" cy="1918"/>
          </a:xfrm>
        </p:grpSpPr>
        <p:grpSp>
          <p:nvGrpSpPr>
            <p:cNvPr id="76" name="Group 4"/>
            <p:cNvGrpSpPr>
              <a:grpSpLocks/>
            </p:cNvGrpSpPr>
            <p:nvPr/>
          </p:nvGrpSpPr>
          <p:grpSpPr bwMode="auto">
            <a:xfrm>
              <a:off x="1392" y="1680"/>
              <a:ext cx="1720" cy="1918"/>
              <a:chOff x="3375" y="1478"/>
              <a:chExt cx="1932" cy="2060"/>
            </a:xfrm>
          </p:grpSpPr>
          <p:grpSp>
            <p:nvGrpSpPr>
              <p:cNvPr id="79" name="Group 5"/>
              <p:cNvGrpSpPr>
                <a:grpSpLocks/>
              </p:cNvGrpSpPr>
              <p:nvPr/>
            </p:nvGrpSpPr>
            <p:grpSpPr bwMode="auto">
              <a:xfrm>
                <a:off x="3759" y="2094"/>
                <a:ext cx="1198" cy="1156"/>
                <a:chOff x="1119" y="1960"/>
                <a:chExt cx="1198" cy="1156"/>
              </a:xfrm>
            </p:grpSpPr>
            <p:sp>
              <p:nvSpPr>
                <p:cNvPr id="112" name="Oval 6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solidFill>
                  <a:srgbClr val="C0C0C0"/>
                </a:solidFill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Oval 7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Line 8"/>
              <p:cNvSpPr>
                <a:spLocks noChangeShapeType="1"/>
              </p:cNvSpPr>
              <p:nvPr/>
            </p:nvSpPr>
            <p:spPr bwMode="auto">
              <a:xfrm flipV="1">
                <a:off x="3456" y="1766"/>
                <a:ext cx="1836" cy="177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Line 9"/>
              <p:cNvSpPr>
                <a:spLocks noChangeShapeType="1"/>
              </p:cNvSpPr>
              <p:nvPr/>
            </p:nvSpPr>
            <p:spPr bwMode="auto">
              <a:xfrm>
                <a:off x="3392" y="1726"/>
                <a:ext cx="1836" cy="1772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Text Box 10"/>
              <p:cNvSpPr txBox="1">
                <a:spLocks noChangeArrowheads="1"/>
              </p:cNvSpPr>
              <p:nvPr/>
            </p:nvSpPr>
            <p:spPr bwMode="auto">
              <a:xfrm>
                <a:off x="4225" y="1765"/>
                <a:ext cx="283" cy="2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b="1" i="1" baseline="-25000">
                    <a:latin typeface="Times New Roman" panose="02020603050405020304" pitchFamily="18" charset="0"/>
                  </a:rPr>
                  <a:t>1</a:t>
                </a:r>
                <a:endParaRPr lang="en-US" altLang="en-US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Text Box 11"/>
              <p:cNvSpPr txBox="1">
                <a:spLocks noChangeArrowheads="1"/>
              </p:cNvSpPr>
              <p:nvPr/>
            </p:nvSpPr>
            <p:spPr bwMode="auto">
              <a:xfrm>
                <a:off x="4225" y="3306"/>
                <a:ext cx="283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b="1" i="1" baseline="-25000">
                    <a:latin typeface="Times New Roman" panose="02020603050405020304" pitchFamily="18" charset="0"/>
                  </a:rPr>
                  <a:t>3</a:t>
                </a:r>
                <a:endParaRPr lang="en-US" altLang="en-US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Text Box 12"/>
              <p:cNvSpPr txBox="1">
                <a:spLocks noChangeArrowheads="1"/>
              </p:cNvSpPr>
              <p:nvPr/>
            </p:nvSpPr>
            <p:spPr bwMode="auto">
              <a:xfrm>
                <a:off x="5024" y="2537"/>
                <a:ext cx="283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b="1" i="1" baseline="-25000">
                    <a:latin typeface="Times New Roman" panose="02020603050405020304" pitchFamily="18" charset="0"/>
                  </a:rPr>
                  <a:t>4</a:t>
                </a:r>
                <a:endParaRPr lang="en-US" altLang="en-US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" name="Text Box 13"/>
              <p:cNvSpPr txBox="1">
                <a:spLocks noChangeArrowheads="1"/>
              </p:cNvSpPr>
              <p:nvPr/>
            </p:nvSpPr>
            <p:spPr bwMode="auto">
              <a:xfrm>
                <a:off x="3428" y="2537"/>
                <a:ext cx="283" cy="2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lang="en-US" altLang="en-US" b="1" i="1">
                    <a:latin typeface="Times New Roman" panose="02020603050405020304" pitchFamily="18" charset="0"/>
                  </a:rPr>
                  <a:t>Q</a:t>
                </a:r>
                <a:r>
                  <a:rPr lang="en-US" altLang="en-US" b="1" i="1" baseline="-25000">
                    <a:latin typeface="Times New Roman" panose="02020603050405020304" pitchFamily="18" charset="0"/>
                  </a:rPr>
                  <a:t>2</a:t>
                </a:r>
                <a:endParaRPr lang="en-US" altLang="en-US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6" name="Group 14"/>
              <p:cNvGrpSpPr>
                <a:grpSpLocks noChangeAspect="1"/>
              </p:cNvGrpSpPr>
              <p:nvPr/>
            </p:nvGrpSpPr>
            <p:grpSpPr bwMode="auto">
              <a:xfrm>
                <a:off x="3600" y="1478"/>
                <a:ext cx="1516" cy="671"/>
                <a:chOff x="2406" y="3464"/>
                <a:chExt cx="1315" cy="602"/>
              </a:xfrm>
            </p:grpSpPr>
            <p:sp>
              <p:nvSpPr>
                <p:cNvPr id="105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3420" y="3991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2803" y="3915"/>
                  <a:ext cx="79" cy="74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Oval 17"/>
                <p:cNvSpPr>
                  <a:spLocks noChangeAspect="1" noChangeArrowheads="1"/>
                </p:cNvSpPr>
                <p:nvPr/>
              </p:nvSpPr>
              <p:spPr bwMode="auto">
                <a:xfrm>
                  <a:off x="2817" y="3653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3312" y="3744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6" y="3782"/>
                  <a:ext cx="80" cy="76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2617" y="3464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3641" y="3547"/>
                  <a:ext cx="80" cy="7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7" name="Group 22"/>
              <p:cNvGrpSpPr>
                <a:grpSpLocks/>
              </p:cNvGrpSpPr>
              <p:nvPr/>
            </p:nvGrpSpPr>
            <p:grpSpPr bwMode="auto">
              <a:xfrm>
                <a:off x="3440" y="1678"/>
                <a:ext cx="1198" cy="1156"/>
                <a:chOff x="1119" y="1960"/>
                <a:chExt cx="1198" cy="1156"/>
              </a:xfrm>
            </p:grpSpPr>
            <p:sp>
              <p:nvSpPr>
                <p:cNvPr id="103" name="Oval 23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Oval 24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8" name="Group 25"/>
              <p:cNvGrpSpPr>
                <a:grpSpLocks/>
              </p:cNvGrpSpPr>
              <p:nvPr/>
            </p:nvGrpSpPr>
            <p:grpSpPr bwMode="auto">
              <a:xfrm>
                <a:off x="3872" y="1630"/>
                <a:ext cx="1198" cy="1156"/>
                <a:chOff x="1119" y="1960"/>
                <a:chExt cx="1198" cy="1156"/>
              </a:xfrm>
            </p:grpSpPr>
            <p:sp>
              <p:nvSpPr>
                <p:cNvPr id="101" name="Oval 26"/>
                <p:cNvSpPr>
                  <a:spLocks noChangeArrowheads="1"/>
                </p:cNvSpPr>
                <p:nvPr/>
              </p:nvSpPr>
              <p:spPr bwMode="auto">
                <a:xfrm>
                  <a:off x="1119" y="1960"/>
                  <a:ext cx="1198" cy="1156"/>
                </a:xfrm>
                <a:prstGeom prst="ellips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0C0C0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Oval 27"/>
                <p:cNvSpPr>
                  <a:spLocks noChangeArrowheads="1"/>
                </p:cNvSpPr>
                <p:nvPr/>
              </p:nvSpPr>
              <p:spPr bwMode="auto">
                <a:xfrm>
                  <a:off x="1678" y="2500"/>
                  <a:ext cx="80" cy="77"/>
                </a:xfrm>
                <a:prstGeom prst="ellips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tx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28"/>
              <p:cNvGrpSpPr>
                <a:grpSpLocks/>
              </p:cNvGrpSpPr>
              <p:nvPr/>
            </p:nvGrpSpPr>
            <p:grpSpPr bwMode="auto">
              <a:xfrm>
                <a:off x="3395" y="1710"/>
                <a:ext cx="1852" cy="553"/>
                <a:chOff x="3332" y="1728"/>
                <a:chExt cx="1852" cy="553"/>
              </a:xfrm>
            </p:grpSpPr>
            <p:sp>
              <p:nvSpPr>
                <p:cNvPr id="96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4732" y="1824"/>
                  <a:ext cx="452" cy="455"/>
                </a:xfrm>
                <a:prstGeom prst="line">
                  <a:avLst/>
                </a:prstGeom>
                <a:noFill/>
                <a:ln w="444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7" name="Line 30"/>
                <p:cNvSpPr>
                  <a:spLocks noChangeShapeType="1"/>
                </p:cNvSpPr>
                <p:nvPr/>
              </p:nvSpPr>
              <p:spPr bwMode="auto">
                <a:xfrm flipH="1" flipV="1">
                  <a:off x="3332" y="1728"/>
                  <a:ext cx="549" cy="553"/>
                </a:xfrm>
                <a:prstGeom prst="line">
                  <a:avLst/>
                </a:prstGeom>
                <a:noFill/>
                <a:ln w="4445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8" name="Freeform 31"/>
                <p:cNvSpPr>
                  <a:spLocks/>
                </p:cNvSpPr>
                <p:nvPr/>
              </p:nvSpPr>
              <p:spPr bwMode="auto">
                <a:xfrm>
                  <a:off x="3888" y="2112"/>
                  <a:ext cx="842" cy="168"/>
                </a:xfrm>
                <a:custGeom>
                  <a:avLst/>
                  <a:gdLst>
                    <a:gd name="T0" fmla="*/ 0 w 816"/>
                    <a:gd name="T1" fmla="*/ 144 h 144"/>
                    <a:gd name="T2" fmla="*/ 432 w 816"/>
                    <a:gd name="T3" fmla="*/ 0 h 144"/>
                    <a:gd name="T4" fmla="*/ 816 w 816"/>
                    <a:gd name="T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6" h="144">
                      <a:moveTo>
                        <a:pt x="0" y="144"/>
                      </a:moveTo>
                      <a:cubicBezTo>
                        <a:pt x="148" y="72"/>
                        <a:pt x="296" y="0"/>
                        <a:pt x="432" y="0"/>
                      </a:cubicBezTo>
                      <a:cubicBezTo>
                        <a:pt x="568" y="0"/>
                        <a:pt x="752" y="120"/>
                        <a:pt x="816" y="144"/>
                      </a:cubicBezTo>
                    </a:path>
                  </a:pathLst>
                </a:custGeom>
                <a:noFill/>
                <a:ln w="44450" cap="flat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9" name="Line 32"/>
                <p:cNvSpPr>
                  <a:spLocks noChangeShapeType="1"/>
                </p:cNvSpPr>
                <p:nvPr/>
              </p:nvSpPr>
              <p:spPr bwMode="auto">
                <a:xfrm>
                  <a:off x="3432" y="1825"/>
                  <a:ext cx="313" cy="31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4800" y="1920"/>
                  <a:ext cx="288" cy="28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 type="stealth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0" name="Group 34"/>
              <p:cNvGrpSpPr>
                <a:grpSpLocks/>
              </p:cNvGrpSpPr>
              <p:nvPr/>
            </p:nvGrpSpPr>
            <p:grpSpPr bwMode="auto">
              <a:xfrm>
                <a:off x="3902" y="1710"/>
                <a:ext cx="1393" cy="774"/>
                <a:chOff x="3839" y="1728"/>
                <a:chExt cx="1393" cy="774"/>
              </a:xfrm>
            </p:grpSpPr>
            <p:sp>
              <p:nvSpPr>
                <p:cNvPr id="9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839" y="2254"/>
                  <a:ext cx="240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800" b="1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l</a:t>
                  </a:r>
                  <a:r>
                    <a:rPr lang="en-US" altLang="en-US" sz="1800" b="1" baseline="-25000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3</a:t>
                  </a:r>
                </a:p>
              </p:txBody>
            </p:sp>
            <p:sp>
              <p:nvSpPr>
                <p:cNvPr id="9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847" y="1728"/>
                  <a:ext cx="385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800" b="1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R</a:t>
                  </a:r>
                  <a:r>
                    <a:rPr lang="en-US" altLang="en-US" sz="1800" b="1" baseline="-25000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3</a:t>
                  </a:r>
                </a:p>
              </p:txBody>
            </p:sp>
          </p:grpSp>
          <p:grpSp>
            <p:nvGrpSpPr>
              <p:cNvPr id="91" name="Group 37"/>
              <p:cNvGrpSpPr>
                <a:grpSpLocks/>
              </p:cNvGrpSpPr>
              <p:nvPr/>
            </p:nvGrpSpPr>
            <p:grpSpPr bwMode="auto">
              <a:xfrm>
                <a:off x="3375" y="1853"/>
                <a:ext cx="1488" cy="776"/>
                <a:chOff x="3312" y="1871"/>
                <a:chExt cx="1488" cy="776"/>
              </a:xfrm>
            </p:grpSpPr>
            <p:sp>
              <p:nvSpPr>
                <p:cNvPr id="9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312" y="1871"/>
                  <a:ext cx="240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800" b="1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l</a:t>
                  </a:r>
                  <a:r>
                    <a:rPr lang="en-US" altLang="en-US" sz="1800" b="1" baseline="-25000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1</a:t>
                  </a:r>
                </a:p>
              </p:txBody>
            </p:sp>
            <p:sp>
              <p:nvSpPr>
                <p:cNvPr id="9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13" y="2399"/>
                  <a:ext cx="287" cy="2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en-US" sz="1800" b="1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R</a:t>
                  </a:r>
                  <a:r>
                    <a:rPr lang="en-US" altLang="en-US" sz="1800" b="1" baseline="-25000">
                      <a:solidFill>
                        <a:srgbClr val="000000"/>
                      </a:solidFill>
                      <a:latin typeface="Monotype Corsiva" panose="03010101010201010101" pitchFamily="66" charset="0"/>
                    </a:rPr>
                    <a:t>1</a:t>
                  </a:r>
                </a:p>
              </p:txBody>
            </p:sp>
          </p:grpSp>
        </p:grpSp>
        <p:sp>
          <p:nvSpPr>
            <p:cNvPr id="77" name="Text Box 46"/>
            <p:cNvSpPr txBox="1">
              <a:spLocks noChangeArrowheads="1"/>
            </p:cNvSpPr>
            <p:nvPr/>
          </p:nvSpPr>
          <p:spPr bwMode="auto">
            <a:xfrm>
              <a:off x="2016" y="2400"/>
              <a:ext cx="2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/>
                <a:t>D1</a:t>
              </a:r>
              <a:endParaRPr lang="en-US" altLang="en-US"/>
            </a:p>
          </p:txBody>
        </p:sp>
        <p:sp>
          <p:nvSpPr>
            <p:cNvPr id="78" name="Text Box 47"/>
            <p:cNvSpPr txBox="1">
              <a:spLocks noChangeArrowheads="1"/>
            </p:cNvSpPr>
            <p:nvPr/>
          </p:nvSpPr>
          <p:spPr bwMode="auto">
            <a:xfrm>
              <a:off x="2304" y="2400"/>
              <a:ext cx="2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/>
                <a:t>D3</a:t>
              </a:r>
              <a:endParaRPr lang="en-US" altLang="en-US"/>
            </a:p>
          </p:txBody>
        </p:sp>
      </p:grpSp>
      <p:sp>
        <p:nvSpPr>
          <p:cNvPr id="114" name="Text Box 48"/>
          <p:cNvSpPr txBox="1">
            <a:spLocks noChangeArrowheads="1"/>
          </p:cNvSpPr>
          <p:nvPr/>
        </p:nvSpPr>
        <p:spPr bwMode="auto">
          <a:xfrm>
            <a:off x="6781707" y="4145486"/>
            <a:ext cx="2092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/>
              <a:t>Output </a:t>
            </a:r>
            <a:r>
              <a:rPr lang="en-US" altLang="en-US" b="1" dirty="0" err="1"/>
              <a:t>Fq</a:t>
            </a:r>
            <a:r>
              <a:rPr lang="en-US" altLang="en-US" b="1" dirty="0"/>
              <a:t> : D1, D3</a:t>
            </a:r>
          </a:p>
        </p:txBody>
      </p:sp>
    </p:spTree>
    <p:extLst>
      <p:ext uri="{BB962C8B-B14F-4D97-AF65-F5344CB8AC3E}">
        <p14:creationId xmlns:p14="http://schemas.microsoft.com/office/powerpoint/2010/main" val="397927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86" grpId="0" animBg="1" autoUpdateAnimBg="0"/>
      <p:bldP spid="27787" grpId="0" animBg="1" autoUpdateAnimBg="0"/>
      <p:bldP spid="27788" grpId="0" animBg="1" autoUpdateAnimBg="0"/>
      <p:bldP spid="27806" grpId="0" animBg="1" autoUpdateAnimBg="0"/>
      <p:bldP spid="27821" grpId="0" animBg="1" autoUpdateAnimBg="0"/>
      <p:bldP spid="27822" grpId="0" animBg="1" autoUpdateAnimBg="0"/>
      <p:bldP spid="27825" grpId="0" autoUpdateAnimBg="0"/>
      <p:bldP spid="27832" grpId="0" animBg="1" autoUpdateAnimBg="0"/>
      <p:bldP spid="27833" grpId="0" animBg="1" autoUpdateAnimBg="0"/>
      <p:bldP spid="27834" grpId="0" animBg="1"/>
      <p:bldP spid="114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</TotalTime>
  <Words>1974</Words>
  <Application>Microsoft Office PowerPoint</Application>
  <PresentationFormat>On-screen Show (16:9)</PresentationFormat>
  <Paragraphs>224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Monotype Corsiva</vt:lpstr>
      <vt:lpstr>Monotype Sorts</vt:lpstr>
      <vt:lpstr>Times New Roman</vt:lpstr>
      <vt:lpstr>Office Theme</vt:lpstr>
      <vt:lpstr>Analysis of Sender based and Reciever based flooding in MANETS</vt:lpstr>
      <vt:lpstr>Outline – Sender Based Flooding</vt:lpstr>
      <vt:lpstr>Flooding</vt:lpstr>
      <vt:lpstr>Broadcast Strom</vt:lpstr>
      <vt:lpstr>Minimum Forwarding Set Problem</vt:lpstr>
      <vt:lpstr>Algorithm 1 -- Partition Based Algorithm </vt:lpstr>
      <vt:lpstr>Algorithm 1 -- Partition Based Algorithm </vt:lpstr>
      <vt:lpstr>Algorithm 1 (cont.)</vt:lpstr>
      <vt:lpstr>Algorithm 1</vt:lpstr>
      <vt:lpstr>Fast geometric disk covering in a quadrant  </vt:lpstr>
      <vt:lpstr>PowerPoint Presentation</vt:lpstr>
      <vt:lpstr>Runtime Analysis</vt:lpstr>
      <vt:lpstr>Remarks of Algorithm 2</vt:lpstr>
      <vt:lpstr>Exact combinatorial disk covering in a quadrant</vt:lpstr>
      <vt:lpstr>PowerPoint Presentation</vt:lpstr>
      <vt:lpstr>Outline – Reciever Based Flooding</vt:lpstr>
      <vt:lpstr>SBF Vs RBF</vt:lpstr>
      <vt:lpstr>Literature Review of RBF in MANET’s</vt:lpstr>
      <vt:lpstr>RBF algorithm work flow</vt:lpstr>
      <vt:lpstr>coverage condition of RBF</vt:lpstr>
      <vt:lpstr>coverage condition of RBF</vt:lpstr>
      <vt:lpstr>RBF Algorithm 1 – Stage 1</vt:lpstr>
      <vt:lpstr>RBF Algorithm 1 – Stage 2</vt:lpstr>
      <vt:lpstr>Analysis of Algorithm</vt:lpstr>
      <vt:lpstr>RBF-E1 algorithm</vt:lpstr>
      <vt:lpstr>RBF-E1 algorithm</vt:lpstr>
      <vt:lpstr>RBF-E1 algorithm</vt:lpstr>
      <vt:lpstr>RBF-E1 algorithm</vt:lpstr>
      <vt:lpstr>RBF-E1 algorithm – Time Complexity</vt:lpstr>
      <vt:lpstr>RBF-E2 algorithm</vt:lpstr>
      <vt:lpstr>RBF-E2 algorithm</vt:lpstr>
      <vt:lpstr>RBF-E2 algorithm Stage 1</vt:lpstr>
      <vt:lpstr>RBF-E2 algorithm Stage 2</vt:lpstr>
      <vt:lpstr>RBF-E2 algorithm Stage 2</vt:lpstr>
      <vt:lpstr>Final Comparisons between Algorithms </vt:lpstr>
      <vt:lpstr>Results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Autumn B Baskin</dc:creator>
  <cp:lastModifiedBy>Venkata Bharath Malapati</cp:lastModifiedBy>
  <cp:revision>45</cp:revision>
  <dcterms:created xsi:type="dcterms:W3CDTF">2017-01-25T17:21:46Z</dcterms:created>
  <dcterms:modified xsi:type="dcterms:W3CDTF">2020-04-21T16:51:07Z</dcterms:modified>
</cp:coreProperties>
</file>